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1" r:id="rId1"/>
  </p:sldMasterIdLst>
  <p:sldIdLst>
    <p:sldId id="256" r:id="rId2"/>
    <p:sldId id="257" r:id="rId3"/>
    <p:sldId id="259" r:id="rId4"/>
    <p:sldId id="260" r:id="rId5"/>
    <p:sldId id="261" r:id="rId6"/>
    <p:sldId id="262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6" autoAdjust="0"/>
    <p:restoredTop sz="94660"/>
  </p:normalViewPr>
  <p:slideViewPr>
    <p:cSldViewPr snapToGrid="0">
      <p:cViewPr>
        <p:scale>
          <a:sx n="75" d="100"/>
          <a:sy n="75" d="100"/>
        </p:scale>
        <p:origin x="27" y="24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CF180-2970-4591-A741-82382AD05D92}" type="datetimeFigureOut">
              <a:rPr lang="en-MY" smtClean="0"/>
              <a:t>6/7/2021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93AC8-6283-4F7C-A17F-1A5BB13DCE63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57931263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CF180-2970-4591-A741-82382AD05D92}" type="datetimeFigureOut">
              <a:rPr lang="en-MY" smtClean="0"/>
              <a:t>6/7/2021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93AC8-6283-4F7C-A17F-1A5BB13DCE63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5788489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CF180-2970-4591-A741-82382AD05D92}" type="datetimeFigureOut">
              <a:rPr lang="en-MY" smtClean="0"/>
              <a:t>6/7/2021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93AC8-6283-4F7C-A17F-1A5BB13DCE63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7608582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CF180-2970-4591-A741-82382AD05D92}" type="datetimeFigureOut">
              <a:rPr lang="en-MY" smtClean="0"/>
              <a:t>6/7/2021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93AC8-6283-4F7C-A17F-1A5BB13DCE63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1157315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CF180-2970-4591-A741-82382AD05D92}" type="datetimeFigureOut">
              <a:rPr lang="en-MY" smtClean="0"/>
              <a:t>6/7/2021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93AC8-6283-4F7C-A17F-1A5BB13DCE63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7810209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CF180-2970-4591-A741-82382AD05D92}" type="datetimeFigureOut">
              <a:rPr lang="en-MY" smtClean="0"/>
              <a:t>6/7/2021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93AC8-6283-4F7C-A17F-1A5BB13DCE63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41559972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CF180-2970-4591-A741-82382AD05D92}" type="datetimeFigureOut">
              <a:rPr lang="en-MY" smtClean="0"/>
              <a:t>6/7/2021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93AC8-6283-4F7C-A17F-1A5BB13DCE63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5296449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CF180-2970-4591-A741-82382AD05D92}" type="datetimeFigureOut">
              <a:rPr lang="en-MY" smtClean="0"/>
              <a:t>6/7/2021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93AC8-6283-4F7C-A17F-1A5BB13DCE63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3998067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CF180-2970-4591-A741-82382AD05D92}" type="datetimeFigureOut">
              <a:rPr lang="en-MY" smtClean="0"/>
              <a:t>6/7/2021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93AC8-6283-4F7C-A17F-1A5BB13DCE63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41894473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CF180-2970-4591-A741-82382AD05D92}" type="datetimeFigureOut">
              <a:rPr lang="en-MY" smtClean="0"/>
              <a:t>6/7/2021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16293AC8-6283-4F7C-A17F-1A5BB13DCE63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738675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CF180-2970-4591-A741-82382AD05D92}" type="datetimeFigureOut">
              <a:rPr lang="en-MY" smtClean="0"/>
              <a:t>6/7/2021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93AC8-6283-4F7C-A17F-1A5BB13DCE63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40470771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CF180-2970-4591-A741-82382AD05D92}" type="datetimeFigureOut">
              <a:rPr lang="en-MY" smtClean="0"/>
              <a:t>6/7/2021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93AC8-6283-4F7C-A17F-1A5BB13DCE63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5823043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CF180-2970-4591-A741-82382AD05D92}" type="datetimeFigureOut">
              <a:rPr lang="en-MY" smtClean="0"/>
              <a:t>6/7/2021</a:t>
            </a:fld>
            <a:endParaRPr lang="en-MY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93AC8-6283-4F7C-A17F-1A5BB13DCE63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4963267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CF180-2970-4591-A741-82382AD05D92}" type="datetimeFigureOut">
              <a:rPr lang="en-MY" smtClean="0"/>
              <a:t>6/7/2021</a:t>
            </a:fld>
            <a:endParaRPr lang="en-MY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93AC8-6283-4F7C-A17F-1A5BB13DCE63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9657314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CF180-2970-4591-A741-82382AD05D92}" type="datetimeFigureOut">
              <a:rPr lang="en-MY" smtClean="0"/>
              <a:t>6/7/2021</a:t>
            </a:fld>
            <a:endParaRPr lang="en-MY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93AC8-6283-4F7C-A17F-1A5BB13DCE63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79335218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CF180-2970-4591-A741-82382AD05D92}" type="datetimeFigureOut">
              <a:rPr lang="en-MY" smtClean="0"/>
              <a:t>6/7/2021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93AC8-6283-4F7C-A17F-1A5BB13DCE63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4033985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CF180-2970-4591-A741-82382AD05D92}" type="datetimeFigureOut">
              <a:rPr lang="en-MY" smtClean="0"/>
              <a:t>6/7/2021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93AC8-6283-4F7C-A17F-1A5BB13DCE63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876352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85CF180-2970-4591-A741-82382AD05D92}" type="datetimeFigureOut">
              <a:rPr lang="en-MY" smtClean="0"/>
              <a:t>6/7/2021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6293AC8-6283-4F7C-A17F-1A5BB13DCE63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44661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3" r:id="rId12"/>
    <p:sldLayoutId id="2147483704" r:id="rId13"/>
    <p:sldLayoutId id="2147483705" r:id="rId14"/>
    <p:sldLayoutId id="2147483706" r:id="rId15"/>
    <p:sldLayoutId id="2147483707" r:id="rId16"/>
    <p:sldLayoutId id="2147483708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18" Type="http://schemas.openxmlformats.org/officeDocument/2006/relationships/image" Target="../media/image2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17" Type="http://schemas.openxmlformats.org/officeDocument/2006/relationships/image" Target="../media/image28.png"/><Relationship Id="rId16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5" Type="http://schemas.openxmlformats.org/officeDocument/2006/relationships/image" Target="../media/image2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Relationship Id="rId14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EE86F64-7EED-481A-91E3-61DE67BB3B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B83B88F-F184-48A5-B2D7-C4573E7A68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40905" y="2925756"/>
            <a:ext cx="8574622" cy="1006487"/>
          </a:xfr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MY" sz="7200" dirty="0">
                <a:solidFill>
                  <a:schemeClr val="bg1"/>
                </a:solidFill>
              </a:rPr>
              <a:t>Resilience of Takaful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FC7DD0F1-5990-4299-9258-6568EFE8890B}"/>
              </a:ext>
            </a:extLst>
          </p:cNvPr>
          <p:cNvGrpSpPr/>
          <p:nvPr/>
        </p:nvGrpSpPr>
        <p:grpSpPr>
          <a:xfrm>
            <a:off x="0" y="5880100"/>
            <a:ext cx="12192000" cy="746061"/>
            <a:chOff x="0" y="5880100"/>
            <a:chExt cx="12192000" cy="746061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AA01E173-E19B-40F6-808C-D425B9FD61ED}"/>
                </a:ext>
              </a:extLst>
            </p:cNvPr>
            <p:cNvSpPr/>
            <p:nvPr/>
          </p:nvSpPr>
          <p:spPr>
            <a:xfrm>
              <a:off x="0" y="5880100"/>
              <a:ext cx="12192000" cy="74606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 dirty="0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DDC1AB17-F61E-4ECE-BEBE-F5BC643C5FA7}"/>
                </a:ext>
              </a:extLst>
            </p:cNvPr>
            <p:cNvSpPr txBox="1"/>
            <p:nvPr/>
          </p:nvSpPr>
          <p:spPr>
            <a:xfrm>
              <a:off x="952500" y="5945916"/>
              <a:ext cx="1028699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MY" dirty="0">
                  <a:solidFill>
                    <a:schemeClr val="bg1"/>
                  </a:solidFill>
                </a:rPr>
                <a:t>7</a:t>
              </a:r>
              <a:r>
                <a:rPr lang="en-MY" baseline="30000" dirty="0">
                  <a:solidFill>
                    <a:schemeClr val="bg1"/>
                  </a:solidFill>
                </a:rPr>
                <a:t>th</a:t>
              </a:r>
              <a:r>
                <a:rPr lang="en-MY" dirty="0">
                  <a:solidFill>
                    <a:schemeClr val="bg1"/>
                  </a:solidFill>
                </a:rPr>
                <a:t> African Islamic Finance Summit : 8</a:t>
              </a:r>
              <a:r>
                <a:rPr lang="en-MY" baseline="30000" dirty="0">
                  <a:solidFill>
                    <a:schemeClr val="bg1"/>
                  </a:solidFill>
                </a:rPr>
                <a:t>th</a:t>
              </a:r>
              <a:r>
                <a:rPr lang="en-MY" dirty="0">
                  <a:solidFill>
                    <a:schemeClr val="bg1"/>
                  </a:solidFill>
                </a:rPr>
                <a:t> July 2021 </a:t>
              </a:r>
            </a:p>
            <a:p>
              <a:r>
                <a:rPr lang="en-MY" dirty="0">
                  <a:solidFill>
                    <a:schemeClr val="bg1"/>
                  </a:solidFill>
                </a:rPr>
                <a:t>Hyatt Regency, Dar-es-salaam, Tanzania.</a:t>
              </a:r>
            </a:p>
          </p:txBody>
        </p:sp>
      </p:grpSp>
      <p:sp>
        <p:nvSpPr>
          <p:cNvPr id="3" name="Subtitle 2">
            <a:extLst>
              <a:ext uri="{FF2B5EF4-FFF2-40B4-BE49-F238E27FC236}">
                <a16:creationId xmlns:a16="http://schemas.microsoft.com/office/drawing/2014/main" id="{78BACD32-6822-4B98-80C1-9EAD8326E0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47130" y="5957775"/>
            <a:ext cx="3811284" cy="668963"/>
          </a:xfrm>
        </p:spPr>
        <p:txBody>
          <a:bodyPr>
            <a:normAutofit fontScale="77500" lnSpcReduction="20000"/>
          </a:bodyPr>
          <a:lstStyle/>
          <a:p>
            <a:r>
              <a:rPr lang="en-MY" sz="2600" dirty="0">
                <a:solidFill>
                  <a:schemeClr val="bg1"/>
                </a:solidFill>
              </a:rPr>
              <a:t>DR HUDA AHMED YUSSUF</a:t>
            </a:r>
          </a:p>
          <a:p>
            <a:r>
              <a:rPr lang="en-MY" dirty="0">
                <a:solidFill>
                  <a:schemeClr val="bg1"/>
                </a:solidFill>
              </a:rPr>
              <a:t>(PhD in Comparative Finance)</a:t>
            </a:r>
          </a:p>
        </p:txBody>
      </p:sp>
    </p:spTree>
    <p:extLst>
      <p:ext uri="{BB962C8B-B14F-4D97-AF65-F5344CB8AC3E}">
        <p14:creationId xmlns:p14="http://schemas.microsoft.com/office/powerpoint/2010/main" val="12606694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66C92A-A8C2-4BD8-888C-C2218F7A21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2176"/>
            <a:ext cx="4572000" cy="1061607"/>
          </a:xfrm>
          <a:prstGeom prst="homePlat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MY" dirty="0"/>
              <a:t>TABARRU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7068416-7EC7-49D2-9C26-54B459BF009D}"/>
              </a:ext>
            </a:extLst>
          </p:cNvPr>
          <p:cNvSpPr txBox="1"/>
          <p:nvPr/>
        </p:nvSpPr>
        <p:spPr>
          <a:xfrm>
            <a:off x="2238375" y="1516125"/>
            <a:ext cx="72771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6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QCF2106" panose="00000400000000000000" pitchFamily="2" charset="-78"/>
              </a:rPr>
              <a:t>ﲼ ﲽ ﲾ ﲿ</a:t>
            </a:r>
            <a:r>
              <a:rPr lang="ar-SA" sz="6000" dirty="0">
                <a:solidFill>
                  <a:srgbClr val="0000A5"/>
                </a:solidFill>
                <a:effectLst/>
                <a:ea typeface="Calibri" panose="020F0502020204030204" pitchFamily="34" charset="0"/>
                <a:cs typeface="QCF2106" panose="00000400000000000000" pitchFamily="2" charset="-78"/>
              </a:rPr>
              <a:t>ﳀ</a:t>
            </a:r>
            <a:r>
              <a:rPr lang="ar-SA" sz="6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QCF2106" panose="00000400000000000000" pitchFamily="2" charset="-78"/>
              </a:rPr>
              <a:t> </a:t>
            </a:r>
            <a:endParaRPr lang="en-MY" sz="6000" dirty="0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9760CAB2-E0C9-4B22-8869-1434AEF2EE2D}"/>
              </a:ext>
            </a:extLst>
          </p:cNvPr>
          <p:cNvSpPr/>
          <p:nvPr/>
        </p:nvSpPr>
        <p:spPr>
          <a:xfrm>
            <a:off x="7327366" y="3098454"/>
            <a:ext cx="4622798" cy="841829"/>
          </a:xfrm>
          <a:prstGeom prst="round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MY" sz="2800" dirty="0"/>
              <a:t>Purify our Intentions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F244F3E3-98AA-40DE-85A6-EF9A898A4256}"/>
              </a:ext>
            </a:extLst>
          </p:cNvPr>
          <p:cNvSpPr/>
          <p:nvPr/>
        </p:nvSpPr>
        <p:spPr>
          <a:xfrm>
            <a:off x="1315092" y="2845545"/>
            <a:ext cx="5791728" cy="148066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en-MY" sz="3600" dirty="0"/>
              <a:t>Contract of conventional insurance Vs of Takaful</a:t>
            </a:r>
          </a:p>
        </p:txBody>
      </p:sp>
      <p:sp>
        <p:nvSpPr>
          <p:cNvPr id="9" name="Thought Bubble: Cloud 8">
            <a:extLst>
              <a:ext uri="{FF2B5EF4-FFF2-40B4-BE49-F238E27FC236}">
                <a16:creationId xmlns:a16="http://schemas.microsoft.com/office/drawing/2014/main" id="{D21794D9-4321-40E7-8EE2-5986E6218273}"/>
              </a:ext>
            </a:extLst>
          </p:cNvPr>
          <p:cNvSpPr/>
          <p:nvPr/>
        </p:nvSpPr>
        <p:spPr>
          <a:xfrm>
            <a:off x="3205537" y="4487193"/>
            <a:ext cx="6575461" cy="1571946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dirty="0"/>
              <a:t>“Get rid of the selfish/ Utilitarian approach”</a:t>
            </a:r>
          </a:p>
        </p:txBody>
      </p:sp>
    </p:spTree>
    <p:extLst>
      <p:ext uri="{BB962C8B-B14F-4D97-AF65-F5344CB8AC3E}">
        <p14:creationId xmlns:p14="http://schemas.microsoft.com/office/powerpoint/2010/main" val="15952962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710330-7491-4851-BE75-A323F53089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3456"/>
            <a:ext cx="4034971" cy="1084194"/>
          </a:xfrm>
          <a:prstGeom prst="homePlat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MY" dirty="0"/>
              <a:t>EFFICIENCY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482CC6A-229B-4342-96BA-D06E3990E62F}"/>
              </a:ext>
            </a:extLst>
          </p:cNvPr>
          <p:cNvSpPr/>
          <p:nvPr/>
        </p:nvSpPr>
        <p:spPr>
          <a:xfrm>
            <a:off x="0" y="1144568"/>
            <a:ext cx="12192000" cy="5696340"/>
          </a:xfrm>
          <a:prstGeom prst="rect">
            <a:avLst/>
          </a:prstGeom>
          <a:solidFill>
            <a:schemeClr val="bg2"/>
          </a:solidFill>
          <a:ln w="15875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MY" sz="1800" i="0" u="none" strike="noStrike" kern="0" normalizeH="0" baseline="0" noProof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299D19D-9FF1-44D1-966F-817C755E509D}"/>
              </a:ext>
            </a:extLst>
          </p:cNvPr>
          <p:cNvSpPr/>
          <p:nvPr/>
        </p:nvSpPr>
        <p:spPr>
          <a:xfrm>
            <a:off x="6911788" y="4814049"/>
            <a:ext cx="2589957" cy="1996435"/>
          </a:xfrm>
          <a:prstGeom prst="rect">
            <a:avLst/>
          </a:prstGeom>
          <a:solidFill>
            <a:sysClr val="window" lastClr="FFFFFF"/>
          </a:solidFill>
          <a:ln w="15875" cap="rnd" cmpd="sng" algn="ctr">
            <a:gradFill flip="none" rotWithShape="1">
              <a:gsLst>
                <a:gs pos="0">
                  <a:srgbClr val="E78712">
                    <a:lumMod val="5000"/>
                    <a:lumOff val="95000"/>
                  </a:srgbClr>
                </a:gs>
                <a:gs pos="74000">
                  <a:srgbClr val="E78712">
                    <a:lumMod val="45000"/>
                    <a:lumOff val="55000"/>
                  </a:srgbClr>
                </a:gs>
                <a:gs pos="83000">
                  <a:srgbClr val="E78712">
                    <a:lumMod val="45000"/>
                    <a:lumOff val="55000"/>
                  </a:srgbClr>
                </a:gs>
                <a:gs pos="100000">
                  <a:srgbClr val="E78712">
                    <a:lumMod val="30000"/>
                    <a:lumOff val="70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MY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F9F565E-8909-4D9C-B244-6026E4295099}"/>
              </a:ext>
            </a:extLst>
          </p:cNvPr>
          <p:cNvSpPr txBox="1"/>
          <p:nvPr/>
        </p:nvSpPr>
        <p:spPr>
          <a:xfrm>
            <a:off x="491198" y="1463806"/>
            <a:ext cx="2221523" cy="369332"/>
          </a:xfrm>
          <a:prstGeom prst="rect">
            <a:avLst/>
          </a:prstGeom>
          <a:gradFill rotWithShape="1">
            <a:gsLst>
              <a:gs pos="0">
                <a:srgbClr val="BBB473">
                  <a:tint val="96000"/>
                  <a:lumMod val="104000"/>
                </a:srgbClr>
              </a:gs>
              <a:gs pos="100000">
                <a:srgbClr val="BBB473">
                  <a:shade val="98000"/>
                  <a:lumMod val="94000"/>
                </a:srgbClr>
              </a:gs>
            </a:gsLst>
            <a:lin ang="5400000" scaled="0"/>
          </a:gradFill>
          <a:ln w="9525" cap="rnd" cmpd="sng" algn="ctr">
            <a:solidFill>
              <a:srgbClr val="BBB473">
                <a:shade val="90000"/>
              </a:srgbClr>
            </a:solidFill>
            <a:prstDash val="solid"/>
          </a:ln>
          <a:effectLst>
            <a:outerShdw blurRad="38100" dist="25400" dir="5400000" rotWithShape="0">
              <a:srgbClr val="000000">
                <a:alpha val="25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Capital markets</a:t>
            </a:r>
            <a:endParaRPr kumimoji="0" lang="en-MY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D487DEC-E309-4068-9913-6F5FA6105E37}"/>
              </a:ext>
            </a:extLst>
          </p:cNvPr>
          <p:cNvSpPr txBox="1"/>
          <p:nvPr/>
        </p:nvSpPr>
        <p:spPr>
          <a:xfrm>
            <a:off x="3025140" y="2891773"/>
            <a:ext cx="1234031" cy="646331"/>
          </a:xfrm>
          <a:prstGeom prst="rect">
            <a:avLst/>
          </a:prstGeom>
          <a:gradFill rotWithShape="1">
            <a:gsLst>
              <a:gs pos="0">
                <a:srgbClr val="BBB473">
                  <a:tint val="96000"/>
                  <a:lumMod val="104000"/>
                </a:srgbClr>
              </a:gs>
              <a:gs pos="100000">
                <a:srgbClr val="BBB473">
                  <a:shade val="98000"/>
                  <a:lumMod val="94000"/>
                </a:srgbClr>
              </a:gs>
            </a:gsLst>
            <a:lin ang="5400000" scaled="0"/>
          </a:gradFill>
          <a:ln w="9525" cap="rnd" cmpd="sng" algn="ctr">
            <a:solidFill>
              <a:srgbClr val="BBB473">
                <a:shade val="90000"/>
              </a:srgbClr>
            </a:solidFill>
            <a:prstDash val="solid"/>
          </a:ln>
          <a:effectLst>
            <a:outerShdw blurRad="38100" dist="25400" dir="5400000" rotWithShape="0">
              <a:srgbClr val="000000">
                <a:alpha val="25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Takaful Operator</a:t>
            </a:r>
            <a:endParaRPr kumimoji="0" lang="en-MY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B52044F-8B46-4065-A489-56D2EC72C68A}"/>
              </a:ext>
            </a:extLst>
          </p:cNvPr>
          <p:cNvSpPr txBox="1"/>
          <p:nvPr/>
        </p:nvSpPr>
        <p:spPr>
          <a:xfrm>
            <a:off x="7196585" y="5991155"/>
            <a:ext cx="1937864" cy="646331"/>
          </a:xfrm>
          <a:prstGeom prst="rect">
            <a:avLst/>
          </a:prstGeom>
          <a:gradFill rotWithShape="1">
            <a:gsLst>
              <a:gs pos="0">
                <a:srgbClr val="BBB473">
                  <a:tint val="96000"/>
                  <a:lumMod val="104000"/>
                </a:srgbClr>
              </a:gs>
              <a:gs pos="100000">
                <a:srgbClr val="BBB473">
                  <a:shade val="98000"/>
                  <a:lumMod val="94000"/>
                </a:srgbClr>
              </a:gs>
            </a:gsLst>
            <a:lin ang="5400000" scaled="0"/>
          </a:gradFill>
          <a:ln w="9525" cap="rnd" cmpd="sng" algn="ctr">
            <a:solidFill>
              <a:srgbClr val="BBB473">
                <a:shade val="90000"/>
              </a:srgbClr>
            </a:solidFill>
            <a:prstDash val="solid"/>
          </a:ln>
          <a:effectLst>
            <a:outerShdw blurRad="38100" dist="25400" dir="5400000" rotWithShape="0">
              <a:srgbClr val="000000">
                <a:alpha val="25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Efficiency of takaful operator in all 3 functions</a:t>
            </a:r>
            <a:endParaRPr kumimoji="0" lang="en-MY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DAAD418-7BA3-43AD-9316-F5A8AF1411E5}"/>
              </a:ext>
            </a:extLst>
          </p:cNvPr>
          <p:cNvSpPr txBox="1"/>
          <p:nvPr/>
        </p:nvSpPr>
        <p:spPr>
          <a:xfrm>
            <a:off x="4682067" y="1842484"/>
            <a:ext cx="3335415" cy="276999"/>
          </a:xfrm>
          <a:prstGeom prst="rect">
            <a:avLst/>
          </a:prstGeom>
          <a:solidFill>
            <a:srgbClr val="EAE8CF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/>
              </a:rPr>
              <a:t>(1) Risk Pooling &amp; Risk Bearing</a:t>
            </a:r>
            <a:endParaRPr kumimoji="0" lang="en-MY" sz="12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entury Gothic" panose="020B0502020202020204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204F972-BB21-4E2F-B3A3-22221BA28EE6}"/>
              </a:ext>
            </a:extLst>
          </p:cNvPr>
          <p:cNvSpPr txBox="1"/>
          <p:nvPr/>
        </p:nvSpPr>
        <p:spPr>
          <a:xfrm>
            <a:off x="8571909" y="2939357"/>
            <a:ext cx="1922589" cy="369332"/>
          </a:xfrm>
          <a:prstGeom prst="rect">
            <a:avLst/>
          </a:prstGeom>
          <a:gradFill rotWithShape="1">
            <a:gsLst>
              <a:gs pos="0">
                <a:srgbClr val="BBB473">
                  <a:tint val="96000"/>
                  <a:lumMod val="104000"/>
                </a:srgbClr>
              </a:gs>
              <a:gs pos="100000">
                <a:srgbClr val="BBB473">
                  <a:shade val="98000"/>
                  <a:lumMod val="94000"/>
                </a:srgbClr>
              </a:gs>
            </a:gsLst>
            <a:lin ang="5400000" scaled="0"/>
          </a:gradFill>
          <a:ln w="9525" cap="rnd" cmpd="sng" algn="ctr">
            <a:solidFill>
              <a:srgbClr val="BBB473">
                <a:shade val="90000"/>
              </a:srgbClr>
            </a:solidFill>
            <a:prstDash val="solid"/>
          </a:ln>
          <a:effectLst>
            <a:outerShdw blurRad="38100" dist="25400" dir="5400000" rotWithShape="0">
              <a:srgbClr val="000000">
                <a:alpha val="25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Policy holders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46EF27A-7813-4ADB-9A65-2C777FEFDA44}"/>
              </a:ext>
            </a:extLst>
          </p:cNvPr>
          <p:cNvSpPr txBox="1"/>
          <p:nvPr/>
        </p:nvSpPr>
        <p:spPr>
          <a:xfrm>
            <a:off x="10058402" y="4934347"/>
            <a:ext cx="1848521" cy="276999"/>
          </a:xfrm>
          <a:prstGeom prst="rect">
            <a:avLst/>
          </a:prstGeom>
          <a:gradFill rotWithShape="1">
            <a:gsLst>
              <a:gs pos="0">
                <a:srgbClr val="B73C26">
                  <a:tint val="96000"/>
                  <a:lumMod val="104000"/>
                </a:srgbClr>
              </a:gs>
              <a:gs pos="100000">
                <a:srgbClr val="B73C26">
                  <a:shade val="98000"/>
                  <a:lumMod val="94000"/>
                </a:srgbClr>
              </a:gs>
            </a:gsLst>
            <a:lin ang="5400000" scaled="0"/>
          </a:gradFill>
          <a:ln w="9525" cap="rnd" cmpd="sng" algn="ctr">
            <a:solidFill>
              <a:srgbClr val="B73C26">
                <a:shade val="90000"/>
              </a:srgbClr>
            </a:solidFill>
            <a:prstDash val="solid"/>
          </a:ln>
          <a:effectLst>
            <a:outerShdw blurRad="38100" dist="25400" dir="5400000" rotWithShape="0">
              <a:srgbClr val="000000">
                <a:alpha val="25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Demand for Takaful</a:t>
            </a:r>
            <a:endParaRPr kumimoji="0" lang="en-MY" sz="12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144352C-2A5C-48E7-A074-1710A815B157}"/>
              </a:ext>
            </a:extLst>
          </p:cNvPr>
          <p:cNvSpPr txBox="1"/>
          <p:nvPr/>
        </p:nvSpPr>
        <p:spPr>
          <a:xfrm>
            <a:off x="6989921" y="4886162"/>
            <a:ext cx="2418470" cy="369332"/>
          </a:xfrm>
          <a:prstGeom prst="rect">
            <a:avLst/>
          </a:prstGeom>
          <a:gradFill rotWithShape="1">
            <a:gsLst>
              <a:gs pos="0">
                <a:srgbClr val="BBB473">
                  <a:tint val="96000"/>
                  <a:lumMod val="104000"/>
                </a:srgbClr>
              </a:gs>
              <a:gs pos="100000">
                <a:srgbClr val="BBB473">
                  <a:shade val="98000"/>
                  <a:lumMod val="94000"/>
                </a:srgbClr>
              </a:gs>
            </a:gsLst>
            <a:lin ang="5400000" scaled="0"/>
          </a:gradFill>
          <a:ln w="9525" cap="rnd" cmpd="sng" algn="ctr">
            <a:solidFill>
              <a:srgbClr val="BBB473">
                <a:shade val="90000"/>
              </a:srgbClr>
            </a:solidFill>
            <a:prstDash val="solid"/>
          </a:ln>
          <a:effectLst>
            <a:outerShdw blurRad="38100" dist="25400" dir="5400000" rotWithShape="0">
              <a:srgbClr val="000000">
                <a:alpha val="25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Loading value</a:t>
            </a:r>
            <a:endParaRPr kumimoji="0" lang="en-MY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14B82BD-0C17-489C-A607-4DEC2D64EFBD}"/>
              </a:ext>
            </a:extLst>
          </p:cNvPr>
          <p:cNvSpPr txBox="1"/>
          <p:nvPr/>
        </p:nvSpPr>
        <p:spPr>
          <a:xfrm>
            <a:off x="7196586" y="5484825"/>
            <a:ext cx="1937863" cy="276999"/>
          </a:xfrm>
          <a:prstGeom prst="rect">
            <a:avLst/>
          </a:prstGeom>
          <a:gradFill rotWithShape="1">
            <a:gsLst>
              <a:gs pos="0">
                <a:srgbClr val="BBB473">
                  <a:tint val="96000"/>
                  <a:lumMod val="104000"/>
                </a:srgbClr>
              </a:gs>
              <a:gs pos="100000">
                <a:srgbClr val="BBB473">
                  <a:shade val="98000"/>
                  <a:lumMod val="94000"/>
                </a:srgbClr>
              </a:gs>
            </a:gsLst>
            <a:lin ang="5400000" scaled="0"/>
          </a:gradFill>
          <a:ln w="9525" cap="rnd" cmpd="sng" algn="ctr">
            <a:solidFill>
              <a:srgbClr val="BBB473">
                <a:shade val="90000"/>
              </a:srgbClr>
            </a:solidFill>
            <a:prstDash val="solid"/>
          </a:ln>
          <a:effectLst>
            <a:outerShdw blurRad="38100" dist="25400" dir="5400000" rotWithShape="0">
              <a:srgbClr val="000000">
                <a:alpha val="25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Market Structure</a:t>
            </a:r>
            <a:endParaRPr kumimoji="0" lang="en-MY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A6522D5-666D-4077-BBB1-DE62D21C67D1}"/>
              </a:ext>
            </a:extLst>
          </p:cNvPr>
          <p:cNvSpPr txBox="1"/>
          <p:nvPr/>
        </p:nvSpPr>
        <p:spPr>
          <a:xfrm>
            <a:off x="3390900" y="4880050"/>
            <a:ext cx="2221523" cy="369332"/>
          </a:xfrm>
          <a:prstGeom prst="rect">
            <a:avLst/>
          </a:prstGeom>
          <a:gradFill rotWithShape="1">
            <a:gsLst>
              <a:gs pos="0">
                <a:srgbClr val="BBB473">
                  <a:tint val="96000"/>
                  <a:lumMod val="104000"/>
                </a:srgbClr>
              </a:gs>
              <a:gs pos="100000">
                <a:srgbClr val="BBB473">
                  <a:shade val="98000"/>
                  <a:lumMod val="94000"/>
                </a:srgbClr>
              </a:gs>
            </a:gsLst>
            <a:lin ang="5400000" scaled="0"/>
          </a:gradFill>
          <a:ln w="9525" cap="rnd" cmpd="sng" algn="ctr">
            <a:solidFill>
              <a:srgbClr val="BBB473">
                <a:shade val="90000"/>
              </a:srgbClr>
            </a:solidFill>
            <a:prstDash val="solid"/>
          </a:ln>
          <a:effectLst>
            <a:outerShdw blurRad="38100" dist="25400" dir="5400000" rotWithShape="0">
              <a:srgbClr val="000000">
                <a:alpha val="25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Compensation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31D0690-31E9-4F11-B687-026DC0773B8F}"/>
              </a:ext>
            </a:extLst>
          </p:cNvPr>
          <p:cNvSpPr txBox="1"/>
          <p:nvPr/>
        </p:nvSpPr>
        <p:spPr>
          <a:xfrm>
            <a:off x="5249005" y="2314202"/>
            <a:ext cx="2221523" cy="276999"/>
          </a:xfrm>
          <a:prstGeom prst="rect">
            <a:avLst/>
          </a:prstGeom>
          <a:solidFill>
            <a:srgbClr val="EAE8CF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/>
              </a:rPr>
              <a:t>(2) Financial services</a:t>
            </a:r>
            <a:endParaRPr kumimoji="0" lang="en-MY" sz="12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entury Gothic" panose="020B0502020202020204"/>
            </a:endParaRP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A6A99C83-F0CB-472C-AEC1-8AAE7E729341}"/>
              </a:ext>
            </a:extLst>
          </p:cNvPr>
          <p:cNvCxnSpPr>
            <a:cxnSpLocks/>
          </p:cNvCxnSpPr>
          <p:nvPr/>
        </p:nvCxnSpPr>
        <p:spPr>
          <a:xfrm flipH="1" flipV="1">
            <a:off x="4298728" y="3130373"/>
            <a:ext cx="4255163" cy="16362"/>
          </a:xfrm>
          <a:prstGeom prst="straightConnector1">
            <a:avLst/>
          </a:prstGeom>
          <a:noFill/>
          <a:ln w="22225" cap="rnd" cmpd="sng" algn="ctr">
            <a:solidFill>
              <a:sysClr val="windowText" lastClr="000000"/>
            </a:solidFill>
            <a:prstDash val="solid"/>
            <a:tailEnd type="triangle"/>
          </a:ln>
          <a:effectLst>
            <a:outerShdw blurRad="38100" dist="25400" dir="5400000" rotWithShape="0">
              <a:srgbClr val="000000">
                <a:alpha val="25000"/>
              </a:srgbClr>
            </a:outerShdw>
          </a:effectLst>
        </p:spPr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1B23EA08-1DB7-4728-96F6-07B42022AC89}"/>
              </a:ext>
            </a:extLst>
          </p:cNvPr>
          <p:cNvCxnSpPr>
            <a:cxnSpLocks/>
          </p:cNvCxnSpPr>
          <p:nvPr/>
        </p:nvCxnSpPr>
        <p:spPr>
          <a:xfrm flipV="1">
            <a:off x="3580522" y="2258527"/>
            <a:ext cx="0" cy="646362"/>
          </a:xfrm>
          <a:prstGeom prst="line">
            <a:avLst/>
          </a:prstGeom>
          <a:noFill/>
          <a:ln w="22225" cap="rnd" cmpd="sng" algn="ctr">
            <a:solidFill>
              <a:sysClr val="windowText" lastClr="000000"/>
            </a:solidFill>
            <a:prstDash val="solid"/>
          </a:ln>
          <a:effectLst>
            <a:outerShdw blurRad="38100" dist="25400" dir="5400000" rotWithShape="0">
              <a:srgbClr val="000000">
                <a:alpha val="25000"/>
              </a:srgbClr>
            </a:outerShdw>
          </a:effectLst>
        </p:spPr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E740E332-58B6-44FD-ADB7-0735F65EC91A}"/>
              </a:ext>
            </a:extLst>
          </p:cNvPr>
          <p:cNvCxnSpPr>
            <a:cxnSpLocks/>
          </p:cNvCxnSpPr>
          <p:nvPr/>
        </p:nvCxnSpPr>
        <p:spPr>
          <a:xfrm>
            <a:off x="3580522" y="2258527"/>
            <a:ext cx="5680083" cy="0"/>
          </a:xfrm>
          <a:prstGeom prst="line">
            <a:avLst/>
          </a:prstGeom>
          <a:noFill/>
          <a:ln w="22225" cap="rnd" cmpd="sng" algn="ctr">
            <a:solidFill>
              <a:sysClr val="windowText" lastClr="000000"/>
            </a:solidFill>
            <a:prstDash val="solid"/>
          </a:ln>
          <a:effectLst>
            <a:outerShdw blurRad="38100" dist="25400" dir="5400000" rotWithShape="0">
              <a:srgbClr val="000000">
                <a:alpha val="25000"/>
              </a:srgbClr>
            </a:outerShdw>
          </a:effectLst>
        </p:spPr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51275464-EB5D-4E6F-BD5B-DC2BE0A6A7C8}"/>
              </a:ext>
            </a:extLst>
          </p:cNvPr>
          <p:cNvCxnSpPr>
            <a:cxnSpLocks/>
          </p:cNvCxnSpPr>
          <p:nvPr/>
        </p:nvCxnSpPr>
        <p:spPr>
          <a:xfrm>
            <a:off x="9260605" y="2258527"/>
            <a:ext cx="0" cy="680830"/>
          </a:xfrm>
          <a:prstGeom prst="straightConnector1">
            <a:avLst/>
          </a:prstGeom>
          <a:noFill/>
          <a:ln w="22225" cap="rnd" cmpd="sng" algn="ctr">
            <a:solidFill>
              <a:sysClr val="windowText" lastClr="000000"/>
            </a:solidFill>
            <a:prstDash val="solid"/>
            <a:tailEnd type="triangle"/>
          </a:ln>
          <a:effectLst>
            <a:outerShdw blurRad="38100" dist="25400" dir="5400000" rotWithShape="0">
              <a:srgbClr val="000000">
                <a:alpha val="25000"/>
              </a:srgbClr>
            </a:outerShdw>
          </a:effectLst>
        </p:spPr>
      </p:cxnSp>
      <p:cxnSp>
        <p:nvCxnSpPr>
          <p:cNvPr id="24" name="Elbow Connector 45">
            <a:extLst>
              <a:ext uri="{FF2B5EF4-FFF2-40B4-BE49-F238E27FC236}">
                <a16:creationId xmlns:a16="http://schemas.microsoft.com/office/drawing/2014/main" id="{98BC3216-73CA-4A17-A834-A7D4977F4C73}"/>
              </a:ext>
            </a:extLst>
          </p:cNvPr>
          <p:cNvCxnSpPr>
            <a:cxnSpLocks/>
          </p:cNvCxnSpPr>
          <p:nvPr/>
        </p:nvCxnSpPr>
        <p:spPr>
          <a:xfrm rot="10800000">
            <a:off x="1601961" y="1833139"/>
            <a:ext cx="1423181" cy="1243301"/>
          </a:xfrm>
          <a:prstGeom prst="bentConnector2">
            <a:avLst/>
          </a:prstGeom>
          <a:noFill/>
          <a:ln w="25400" cap="rnd" cmpd="sng" algn="ctr">
            <a:solidFill>
              <a:sysClr val="windowText" lastClr="000000"/>
            </a:solidFill>
            <a:prstDash val="solid"/>
            <a:tailEnd type="triangle"/>
          </a:ln>
          <a:effectLst/>
        </p:spPr>
      </p:cxnSp>
      <p:sp>
        <p:nvSpPr>
          <p:cNvPr id="25" name="Flowchart: Multidocument 24">
            <a:extLst>
              <a:ext uri="{FF2B5EF4-FFF2-40B4-BE49-F238E27FC236}">
                <a16:creationId xmlns:a16="http://schemas.microsoft.com/office/drawing/2014/main" id="{703C2E04-6CE6-4C3D-ABC0-72299D394B89}"/>
              </a:ext>
            </a:extLst>
          </p:cNvPr>
          <p:cNvSpPr/>
          <p:nvPr/>
        </p:nvSpPr>
        <p:spPr>
          <a:xfrm>
            <a:off x="5746375" y="2919243"/>
            <a:ext cx="1450209" cy="645202"/>
          </a:xfrm>
          <a:prstGeom prst="flowChartMultidocument">
            <a:avLst/>
          </a:prstGeom>
          <a:solidFill>
            <a:srgbClr val="E78712"/>
          </a:solidFill>
          <a:ln w="15875" cap="rnd" cmpd="sng" algn="ctr">
            <a:solidFill>
              <a:srgbClr val="E78712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Contribution</a:t>
            </a:r>
            <a:endParaRPr kumimoji="0" lang="en-MY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7AC48E87-A41E-4B1F-AFB9-CB8ED4C6781B}"/>
              </a:ext>
            </a:extLst>
          </p:cNvPr>
          <p:cNvSpPr/>
          <p:nvPr/>
        </p:nvSpPr>
        <p:spPr>
          <a:xfrm>
            <a:off x="1115430" y="2848732"/>
            <a:ext cx="1351484" cy="459958"/>
          </a:xfrm>
          <a:prstGeom prst="ellipse">
            <a:avLst/>
          </a:prstGeom>
          <a:solidFill>
            <a:srgbClr val="B73C26">
              <a:lumMod val="40000"/>
              <a:lumOff val="60000"/>
            </a:srgbClr>
          </a:solidFill>
          <a:ln w="15875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Solvency regulations</a:t>
            </a:r>
            <a:endParaRPr kumimoji="0" lang="en-MY" sz="105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8133D77-8FBB-49F9-8473-A413F5FF4250}"/>
              </a:ext>
            </a:extLst>
          </p:cNvPr>
          <p:cNvSpPr txBox="1"/>
          <p:nvPr/>
        </p:nvSpPr>
        <p:spPr>
          <a:xfrm>
            <a:off x="485505" y="2067589"/>
            <a:ext cx="2221523" cy="276999"/>
          </a:xfrm>
          <a:prstGeom prst="rect">
            <a:avLst/>
          </a:prstGeom>
          <a:solidFill>
            <a:srgbClr val="EAE8CF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/>
              </a:rPr>
              <a:t>(3) Financial intermediation</a:t>
            </a:r>
            <a:endParaRPr kumimoji="0" lang="en-MY" sz="12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entury Gothic" panose="020B0502020202020204"/>
            </a:endParaRPr>
          </a:p>
        </p:txBody>
      </p:sp>
      <p:cxnSp>
        <p:nvCxnSpPr>
          <p:cNvPr id="28" name="Elbow Connector 62">
            <a:extLst>
              <a:ext uri="{FF2B5EF4-FFF2-40B4-BE49-F238E27FC236}">
                <a16:creationId xmlns:a16="http://schemas.microsoft.com/office/drawing/2014/main" id="{FD4EA096-0B91-49CD-85AB-A44F01ADCB2F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4679509" y="3365543"/>
            <a:ext cx="1336660" cy="1692355"/>
          </a:xfrm>
          <a:prstGeom prst="bentConnector3">
            <a:avLst/>
          </a:prstGeom>
          <a:noFill/>
          <a:ln w="25400" cap="rnd" cmpd="sng" algn="ctr">
            <a:solidFill>
              <a:sysClr val="windowText" lastClr="000000"/>
            </a:solidFill>
            <a:prstDash val="solid"/>
            <a:tailEnd type="triangle"/>
          </a:ln>
          <a:effectLst/>
        </p:spPr>
      </p:cxnSp>
      <p:cxnSp>
        <p:nvCxnSpPr>
          <p:cNvPr id="29" name="Elbow Connector 64">
            <a:extLst>
              <a:ext uri="{FF2B5EF4-FFF2-40B4-BE49-F238E27FC236}">
                <a16:creationId xmlns:a16="http://schemas.microsoft.com/office/drawing/2014/main" id="{B6CBB745-F957-415E-83D0-A87AF7369D70}"/>
              </a:ext>
            </a:extLst>
          </p:cNvPr>
          <p:cNvCxnSpPr>
            <a:cxnSpLocks/>
          </p:cNvCxnSpPr>
          <p:nvPr/>
        </p:nvCxnSpPr>
        <p:spPr>
          <a:xfrm rot="16200000" flipV="1">
            <a:off x="6525201" y="3212206"/>
            <a:ext cx="1342772" cy="2005139"/>
          </a:xfrm>
          <a:prstGeom prst="bentConnector3">
            <a:avLst/>
          </a:prstGeom>
          <a:noFill/>
          <a:ln w="25400" cap="rnd" cmpd="sng" algn="ctr">
            <a:solidFill>
              <a:sysClr val="windowText" lastClr="000000"/>
            </a:solidFill>
            <a:prstDash val="solid"/>
            <a:tailEnd type="triangle"/>
          </a:ln>
          <a:effectLst/>
        </p:spPr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4C2410F1-06B5-4001-9ECD-54E27A09A1EF}"/>
              </a:ext>
            </a:extLst>
          </p:cNvPr>
          <p:cNvCxnSpPr>
            <a:cxnSpLocks/>
          </p:cNvCxnSpPr>
          <p:nvPr/>
        </p:nvCxnSpPr>
        <p:spPr>
          <a:xfrm>
            <a:off x="9408391" y="5070828"/>
            <a:ext cx="650011" cy="2019"/>
          </a:xfrm>
          <a:prstGeom prst="straightConnector1">
            <a:avLst/>
          </a:prstGeom>
          <a:noFill/>
          <a:ln w="25400" cap="rnd" cmpd="sng" algn="ctr">
            <a:solidFill>
              <a:sysClr val="windowText" lastClr="000000"/>
            </a:solidFill>
            <a:prstDash val="solid"/>
            <a:tailEnd type="triangle"/>
          </a:ln>
          <a:effectLst/>
        </p:spPr>
      </p:cxnSp>
      <p:cxnSp>
        <p:nvCxnSpPr>
          <p:cNvPr id="31" name="Elbow Connector 82">
            <a:extLst>
              <a:ext uri="{FF2B5EF4-FFF2-40B4-BE49-F238E27FC236}">
                <a16:creationId xmlns:a16="http://schemas.microsoft.com/office/drawing/2014/main" id="{CB557DDC-6491-4B58-B0CE-C56B45AAAF25}"/>
              </a:ext>
            </a:extLst>
          </p:cNvPr>
          <p:cNvCxnSpPr>
            <a:cxnSpLocks/>
          </p:cNvCxnSpPr>
          <p:nvPr/>
        </p:nvCxnSpPr>
        <p:spPr>
          <a:xfrm rot="10800000">
            <a:off x="516964" y="2206089"/>
            <a:ext cx="6389892" cy="3921775"/>
          </a:xfrm>
          <a:prstGeom prst="bentConnector3">
            <a:avLst>
              <a:gd name="adj1" fmla="val 104024"/>
            </a:avLst>
          </a:prstGeom>
          <a:noFill/>
          <a:ln w="9525" cap="rnd" cmpd="sng" algn="ctr">
            <a:solidFill>
              <a:sysClr val="windowText" lastClr="000000"/>
            </a:solidFill>
            <a:prstDash val="lgDash"/>
          </a:ln>
          <a:effectLst/>
        </p:spPr>
      </p:cxnSp>
      <p:sp>
        <p:nvSpPr>
          <p:cNvPr id="32" name="Rectangle 31">
            <a:extLst>
              <a:ext uri="{FF2B5EF4-FFF2-40B4-BE49-F238E27FC236}">
                <a16:creationId xmlns:a16="http://schemas.microsoft.com/office/drawing/2014/main" id="{EACB8361-29C9-4012-999E-3C3C0ED8110D}"/>
              </a:ext>
            </a:extLst>
          </p:cNvPr>
          <p:cNvSpPr/>
          <p:nvPr/>
        </p:nvSpPr>
        <p:spPr>
          <a:xfrm>
            <a:off x="4616824" y="1775013"/>
            <a:ext cx="3478305" cy="858567"/>
          </a:xfrm>
          <a:prstGeom prst="rect">
            <a:avLst/>
          </a:prstGeom>
          <a:noFill/>
          <a:ln w="15875" cap="rnd" cmpd="sng" algn="ctr">
            <a:solidFill>
              <a:sysClr val="windowText" lastClr="000000"/>
            </a:solidFill>
            <a:prstDash val="lgDash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MY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DDB9C1CA-DD81-4C78-A285-9E721C23E07F}"/>
              </a:ext>
            </a:extLst>
          </p:cNvPr>
          <p:cNvCxnSpPr>
            <a:cxnSpLocks/>
          </p:cNvCxnSpPr>
          <p:nvPr/>
        </p:nvCxnSpPr>
        <p:spPr>
          <a:xfrm flipV="1">
            <a:off x="2707028" y="2204297"/>
            <a:ext cx="1909796" cy="1792"/>
          </a:xfrm>
          <a:prstGeom prst="line">
            <a:avLst/>
          </a:prstGeom>
          <a:noFill/>
          <a:ln w="9525" cap="rnd" cmpd="sng" algn="ctr">
            <a:solidFill>
              <a:sysClr val="windowText" lastClr="000000"/>
            </a:solidFill>
            <a:prstDash val="lgDash"/>
          </a:ln>
          <a:effectLst/>
        </p:spPr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0277B115-3740-41B5-8A75-2E0B3FB78FF2}"/>
              </a:ext>
            </a:extLst>
          </p:cNvPr>
          <p:cNvCxnSpPr>
            <a:cxnSpLocks/>
          </p:cNvCxnSpPr>
          <p:nvPr/>
        </p:nvCxnSpPr>
        <p:spPr>
          <a:xfrm flipH="1">
            <a:off x="6554054" y="6078239"/>
            <a:ext cx="642532" cy="0"/>
          </a:xfrm>
          <a:prstGeom prst="line">
            <a:avLst/>
          </a:prstGeom>
          <a:noFill/>
          <a:ln w="22225" cap="rnd" cmpd="sng" algn="ctr">
            <a:solidFill>
              <a:sysClr val="windowText" lastClr="000000"/>
            </a:solidFill>
            <a:prstDash val="solid"/>
          </a:ln>
          <a:effectLst>
            <a:outerShdw blurRad="38100" dist="25400" dir="5400000" rotWithShape="0">
              <a:srgbClr val="000000">
                <a:alpha val="25000"/>
              </a:srgbClr>
            </a:outerShdw>
          </a:effectLst>
        </p:spPr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24B3196E-AE85-4E9E-BB89-9FAA8CF77738}"/>
              </a:ext>
            </a:extLst>
          </p:cNvPr>
          <p:cNvCxnSpPr>
            <a:cxnSpLocks/>
          </p:cNvCxnSpPr>
          <p:nvPr/>
        </p:nvCxnSpPr>
        <p:spPr>
          <a:xfrm flipH="1" flipV="1">
            <a:off x="6554054" y="5661213"/>
            <a:ext cx="642532" cy="4010"/>
          </a:xfrm>
          <a:prstGeom prst="line">
            <a:avLst/>
          </a:prstGeom>
          <a:noFill/>
          <a:ln w="22225" cap="rnd" cmpd="sng" algn="ctr">
            <a:solidFill>
              <a:sysClr val="windowText" lastClr="000000"/>
            </a:solidFill>
            <a:prstDash val="solid"/>
          </a:ln>
          <a:effectLst>
            <a:outerShdw blurRad="38100" dist="25400" dir="5400000" rotWithShape="0">
              <a:srgbClr val="000000">
                <a:alpha val="25000"/>
              </a:srgbClr>
            </a:outerShdw>
          </a:effectLst>
        </p:spPr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DB6547BB-B13F-488A-B2AB-8CC5CC7A8696}"/>
              </a:ext>
            </a:extLst>
          </p:cNvPr>
          <p:cNvCxnSpPr>
            <a:cxnSpLocks/>
          </p:cNvCxnSpPr>
          <p:nvPr/>
        </p:nvCxnSpPr>
        <p:spPr>
          <a:xfrm flipV="1">
            <a:off x="6554054" y="5064716"/>
            <a:ext cx="0" cy="1013523"/>
          </a:xfrm>
          <a:prstGeom prst="line">
            <a:avLst/>
          </a:prstGeom>
          <a:noFill/>
          <a:ln w="22225" cap="rnd" cmpd="sng" algn="ctr">
            <a:solidFill>
              <a:sysClr val="windowText" lastClr="000000"/>
            </a:solidFill>
            <a:prstDash val="solid"/>
          </a:ln>
          <a:effectLst>
            <a:outerShdw blurRad="38100" dist="25400" dir="5400000" rotWithShape="0">
              <a:srgbClr val="000000">
                <a:alpha val="25000"/>
              </a:srgbClr>
            </a:outerShdw>
          </a:effectLst>
        </p:spPr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EA396F91-7C43-4895-95C1-95BDBA5ACFB1}"/>
              </a:ext>
            </a:extLst>
          </p:cNvPr>
          <p:cNvCxnSpPr>
            <a:cxnSpLocks/>
          </p:cNvCxnSpPr>
          <p:nvPr/>
        </p:nvCxnSpPr>
        <p:spPr>
          <a:xfrm>
            <a:off x="6568349" y="5070323"/>
            <a:ext cx="421572" cy="505"/>
          </a:xfrm>
          <a:prstGeom prst="straightConnector1">
            <a:avLst/>
          </a:prstGeom>
          <a:noFill/>
          <a:ln w="22225" cap="rnd" cmpd="sng" algn="ctr">
            <a:solidFill>
              <a:sysClr val="windowText" lastClr="000000"/>
            </a:solidFill>
            <a:prstDash val="solid"/>
            <a:tailEnd type="triangle"/>
          </a:ln>
          <a:effectLst>
            <a:outerShdw blurRad="38100" dist="25400" dir="5400000" rotWithShape="0">
              <a:srgbClr val="000000">
                <a:alpha val="25000"/>
              </a:srgbClr>
            </a:outerShdw>
          </a:effectLst>
        </p:spPr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C15271AD-891B-4C14-9FC5-FE59A88785E9}"/>
              </a:ext>
            </a:extLst>
          </p:cNvPr>
          <p:cNvSpPr txBox="1"/>
          <p:nvPr/>
        </p:nvSpPr>
        <p:spPr>
          <a:xfrm>
            <a:off x="10053750" y="5578224"/>
            <a:ext cx="1848521" cy="461665"/>
          </a:xfrm>
          <a:prstGeom prst="rect">
            <a:avLst/>
          </a:prstGeom>
          <a:gradFill rotWithShape="1">
            <a:gsLst>
              <a:gs pos="0">
                <a:srgbClr val="B73C26">
                  <a:tint val="96000"/>
                  <a:lumMod val="104000"/>
                </a:srgbClr>
              </a:gs>
              <a:gs pos="100000">
                <a:srgbClr val="B73C26">
                  <a:shade val="98000"/>
                  <a:lumMod val="94000"/>
                </a:srgbClr>
              </a:gs>
            </a:gsLst>
            <a:lin ang="5400000" scaled="0"/>
          </a:gradFill>
          <a:ln w="9525" cap="rnd" cmpd="sng" algn="ctr">
            <a:solidFill>
              <a:srgbClr val="B73C26">
                <a:shade val="90000"/>
              </a:srgbClr>
            </a:solidFill>
            <a:prstDash val="solid"/>
          </a:ln>
          <a:effectLst>
            <a:outerShdw blurRad="38100" dist="25400" dir="5400000" rotWithShape="0">
              <a:srgbClr val="000000">
                <a:alpha val="25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Profitability of Takaful operators</a:t>
            </a:r>
            <a:endParaRPr kumimoji="0" lang="en-MY" sz="12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8E6AB106-0A25-40A0-A372-2280D0129D48}"/>
              </a:ext>
            </a:extLst>
          </p:cNvPr>
          <p:cNvSpPr txBox="1"/>
          <p:nvPr/>
        </p:nvSpPr>
        <p:spPr>
          <a:xfrm>
            <a:off x="10059782" y="6268154"/>
            <a:ext cx="1848521" cy="461665"/>
          </a:xfrm>
          <a:prstGeom prst="rect">
            <a:avLst/>
          </a:prstGeom>
          <a:gradFill rotWithShape="1">
            <a:gsLst>
              <a:gs pos="0">
                <a:srgbClr val="B73C26">
                  <a:tint val="96000"/>
                  <a:lumMod val="104000"/>
                </a:srgbClr>
              </a:gs>
              <a:gs pos="100000">
                <a:srgbClr val="B73C26">
                  <a:shade val="98000"/>
                  <a:lumMod val="94000"/>
                </a:srgbClr>
              </a:gs>
            </a:gsLst>
            <a:lin ang="5400000" scaled="0"/>
          </a:gradFill>
          <a:ln w="9525" cap="rnd" cmpd="sng" algn="ctr">
            <a:solidFill>
              <a:srgbClr val="B73C26">
                <a:shade val="90000"/>
              </a:srgbClr>
            </a:solidFill>
            <a:prstDash val="solid"/>
          </a:ln>
          <a:effectLst>
            <a:outerShdw blurRad="38100" dist="25400" dir="5400000" rotWithShape="0">
              <a:srgbClr val="000000">
                <a:alpha val="25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operator’s Financial Resilience</a:t>
            </a:r>
            <a:endParaRPr kumimoji="0" lang="en-MY" sz="12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BDAA5866-89BA-450F-B926-1868D9BF4B39}"/>
              </a:ext>
            </a:extLst>
          </p:cNvPr>
          <p:cNvCxnSpPr>
            <a:cxnSpLocks/>
          </p:cNvCxnSpPr>
          <p:nvPr/>
        </p:nvCxnSpPr>
        <p:spPr>
          <a:xfrm flipH="1">
            <a:off x="10978011" y="5211346"/>
            <a:ext cx="4652" cy="366878"/>
          </a:xfrm>
          <a:prstGeom prst="straightConnector1">
            <a:avLst/>
          </a:prstGeom>
          <a:noFill/>
          <a:ln w="25400" cap="rnd" cmpd="sng" algn="ctr">
            <a:solidFill>
              <a:sysClr val="windowText" lastClr="000000"/>
            </a:solidFill>
            <a:prstDash val="solid"/>
            <a:tailEnd type="triangle"/>
          </a:ln>
          <a:effectLst/>
        </p:spPr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97A9B4C2-F518-4422-80BE-215DA9DE7663}"/>
              </a:ext>
            </a:extLst>
          </p:cNvPr>
          <p:cNvCxnSpPr>
            <a:cxnSpLocks/>
            <a:stCxn id="38" idx="2"/>
            <a:endCxn id="39" idx="0"/>
          </p:cNvCxnSpPr>
          <p:nvPr/>
        </p:nvCxnSpPr>
        <p:spPr>
          <a:xfrm>
            <a:off x="10978011" y="6039889"/>
            <a:ext cx="6032" cy="228265"/>
          </a:xfrm>
          <a:prstGeom prst="straightConnector1">
            <a:avLst/>
          </a:prstGeom>
          <a:noFill/>
          <a:ln w="25400" cap="rnd" cmpd="sng" algn="ctr">
            <a:solidFill>
              <a:sysClr val="windowText" lastClr="000000"/>
            </a:solidFill>
            <a:prstDash val="solid"/>
            <a:tailEnd type="triangle"/>
          </a:ln>
          <a:effectLst/>
        </p:spPr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169FEF32-7809-44B9-813C-8E5C678016C9}"/>
              </a:ext>
            </a:extLst>
          </p:cNvPr>
          <p:cNvCxnSpPr>
            <a:cxnSpLocks/>
          </p:cNvCxnSpPr>
          <p:nvPr/>
        </p:nvCxnSpPr>
        <p:spPr>
          <a:xfrm flipV="1">
            <a:off x="9533203" y="5611784"/>
            <a:ext cx="0" cy="656370"/>
          </a:xfrm>
          <a:prstGeom prst="line">
            <a:avLst/>
          </a:prstGeom>
          <a:noFill/>
          <a:ln w="22225" cap="rnd" cmpd="sng" algn="ctr">
            <a:solidFill>
              <a:sysClr val="windowText" lastClr="000000"/>
            </a:solidFill>
            <a:prstDash val="solid"/>
          </a:ln>
          <a:effectLst>
            <a:outerShdw blurRad="38100" dist="25400" dir="5400000" rotWithShape="0">
              <a:srgbClr val="000000">
                <a:alpha val="25000"/>
              </a:srgbClr>
            </a:outerShdw>
          </a:effectLst>
        </p:spPr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BED8DC86-99AB-43F6-9C4B-B8F38D6435F5}"/>
              </a:ext>
            </a:extLst>
          </p:cNvPr>
          <p:cNvCxnSpPr>
            <a:cxnSpLocks/>
          </p:cNvCxnSpPr>
          <p:nvPr/>
        </p:nvCxnSpPr>
        <p:spPr>
          <a:xfrm flipH="1">
            <a:off x="9134449" y="5611783"/>
            <a:ext cx="397749" cy="1"/>
          </a:xfrm>
          <a:prstGeom prst="straightConnector1">
            <a:avLst/>
          </a:prstGeom>
          <a:noFill/>
          <a:ln w="22225" cap="rnd" cmpd="sng" algn="ctr">
            <a:solidFill>
              <a:sysClr val="windowText" lastClr="000000"/>
            </a:solidFill>
            <a:prstDash val="solid"/>
            <a:tailEnd type="triangle"/>
          </a:ln>
          <a:effectLst>
            <a:outerShdw blurRad="38100" dist="25400" dir="5400000" rotWithShape="0">
              <a:srgbClr val="000000">
                <a:alpha val="25000"/>
              </a:srgbClr>
            </a:outerShdw>
          </a:effectLst>
        </p:spPr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CFC20B79-A530-44CB-B3D6-26E10D33662A}"/>
              </a:ext>
            </a:extLst>
          </p:cNvPr>
          <p:cNvCxnSpPr>
            <a:cxnSpLocks/>
          </p:cNvCxnSpPr>
          <p:nvPr/>
        </p:nvCxnSpPr>
        <p:spPr>
          <a:xfrm flipH="1">
            <a:off x="9134449" y="6279139"/>
            <a:ext cx="397749" cy="1"/>
          </a:xfrm>
          <a:prstGeom prst="line">
            <a:avLst/>
          </a:prstGeom>
          <a:noFill/>
          <a:ln w="22225" cap="rnd" cmpd="sng" algn="ctr">
            <a:solidFill>
              <a:sysClr val="windowText" lastClr="000000"/>
            </a:solidFill>
            <a:prstDash val="solid"/>
          </a:ln>
          <a:effectLst>
            <a:outerShdw blurRad="38100" dist="25400" dir="5400000" rotWithShape="0">
              <a:srgbClr val="000000">
                <a:alpha val="25000"/>
              </a:srgbClr>
            </a:outerShdw>
          </a:effectLst>
        </p:spPr>
      </p:cxnSp>
    </p:spTree>
    <p:extLst>
      <p:ext uri="{BB962C8B-B14F-4D97-AF65-F5344CB8AC3E}">
        <p14:creationId xmlns:p14="http://schemas.microsoft.com/office/powerpoint/2010/main" val="4994172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D384C5-6A7E-4355-BA21-50AF8D806D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6778171" cy="1299029"/>
          </a:xfrm>
          <a:prstGeom prst="homePlat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MY" sz="3200" dirty="0"/>
              <a:t>MEASUREMENTS OF EFFICIENCY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64805FAE-D9E4-416E-8F69-8EE72444546C}"/>
              </a:ext>
            </a:extLst>
          </p:cNvPr>
          <p:cNvSpPr/>
          <p:nvPr/>
        </p:nvSpPr>
        <p:spPr>
          <a:xfrm>
            <a:off x="1422400" y="1683657"/>
            <a:ext cx="5159828" cy="89262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2400" dirty="0"/>
              <a:t>DATA ENVELOPMENT ANALYSIS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14C2B14F-3CD7-42C2-84CA-D28C043537CE}"/>
              </a:ext>
            </a:extLst>
          </p:cNvPr>
          <p:cNvGrpSpPr/>
          <p:nvPr/>
        </p:nvGrpSpPr>
        <p:grpSpPr>
          <a:xfrm>
            <a:off x="1023256" y="2862944"/>
            <a:ext cx="3280228" cy="3702244"/>
            <a:chOff x="1473201" y="2821214"/>
            <a:chExt cx="3280228" cy="3995057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D0F4730C-C13A-47EA-8E14-A476BCC20FB1}"/>
                </a:ext>
              </a:extLst>
            </p:cNvPr>
            <p:cNvSpPr/>
            <p:nvPr/>
          </p:nvSpPr>
          <p:spPr>
            <a:xfrm>
              <a:off x="1473201" y="2821214"/>
              <a:ext cx="3280228" cy="3995057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8EB5F87-EBF9-4145-AA7D-133BBB4D76D0}"/>
                </a:ext>
              </a:extLst>
            </p:cNvPr>
            <p:cNvSpPr/>
            <p:nvPr/>
          </p:nvSpPr>
          <p:spPr>
            <a:xfrm>
              <a:off x="1807029" y="3077029"/>
              <a:ext cx="2540000" cy="711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MY" dirty="0"/>
                <a:t>Technical Efficiency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5D0B01A9-12BF-4C6C-8623-4BB81C4FAFDD}"/>
                </a:ext>
              </a:extLst>
            </p:cNvPr>
            <p:cNvSpPr/>
            <p:nvPr/>
          </p:nvSpPr>
          <p:spPr>
            <a:xfrm>
              <a:off x="1807029" y="3951515"/>
              <a:ext cx="2540000" cy="711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MY" dirty="0"/>
                <a:t>Revenue Efficiency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E3213366-0377-40AC-88D9-6FC7B086CBAF}"/>
                </a:ext>
              </a:extLst>
            </p:cNvPr>
            <p:cNvSpPr/>
            <p:nvPr/>
          </p:nvSpPr>
          <p:spPr>
            <a:xfrm>
              <a:off x="1807029" y="4818743"/>
              <a:ext cx="2540000" cy="711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MY" dirty="0"/>
                <a:t>Cost Efficiency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061E6F3E-2D46-485D-B646-968D11D0576C}"/>
                </a:ext>
              </a:extLst>
            </p:cNvPr>
            <p:cNvSpPr/>
            <p:nvPr/>
          </p:nvSpPr>
          <p:spPr>
            <a:xfrm>
              <a:off x="1817914" y="5685971"/>
              <a:ext cx="2540000" cy="711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MY" dirty="0"/>
                <a:t>Profit Efficiency</a:t>
              </a: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7A4BCB57-4B7D-42F9-A597-77F0FF0C3F11}"/>
              </a:ext>
            </a:extLst>
          </p:cNvPr>
          <p:cNvSpPr/>
          <p:nvPr/>
        </p:nvSpPr>
        <p:spPr>
          <a:xfrm>
            <a:off x="4477656" y="3666674"/>
            <a:ext cx="2104572" cy="6204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dirty="0"/>
              <a:t>Scale Efficiency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58E3CB6-5D32-4B38-B3DD-A27AF58E7E34}"/>
              </a:ext>
            </a:extLst>
          </p:cNvPr>
          <p:cNvSpPr/>
          <p:nvPr/>
        </p:nvSpPr>
        <p:spPr>
          <a:xfrm>
            <a:off x="4477656" y="2699659"/>
            <a:ext cx="2104572" cy="6204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dirty="0"/>
              <a:t> Managerial Efficiency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AAA93746-1EB7-4E0A-B364-55E0C13E10CB}"/>
              </a:ext>
            </a:extLst>
          </p:cNvPr>
          <p:cNvCxnSpPr>
            <a:cxnSpLocks/>
            <a:stCxn id="6" idx="3"/>
            <a:endCxn id="11" idx="1"/>
          </p:cNvCxnSpPr>
          <p:nvPr/>
        </p:nvCxnSpPr>
        <p:spPr>
          <a:xfrm flipV="1">
            <a:off x="3897084" y="3009901"/>
            <a:ext cx="580572" cy="41964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795715BD-E4B4-4604-9114-D62EE338298C}"/>
              </a:ext>
            </a:extLst>
          </p:cNvPr>
          <p:cNvCxnSpPr>
            <a:cxnSpLocks/>
            <a:stCxn id="6" idx="3"/>
            <a:endCxn id="10" idx="1"/>
          </p:cNvCxnSpPr>
          <p:nvPr/>
        </p:nvCxnSpPr>
        <p:spPr>
          <a:xfrm>
            <a:off x="3897084" y="3429546"/>
            <a:ext cx="580572" cy="54737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30" name="Content Placeholder 3">
            <a:extLst>
              <a:ext uri="{FF2B5EF4-FFF2-40B4-BE49-F238E27FC236}">
                <a16:creationId xmlns:a16="http://schemas.microsoft.com/office/drawing/2014/main" id="{2537E883-56DF-4FD7-A519-0CE55BB2B1A7}"/>
              </a:ext>
            </a:extLst>
          </p:cNvPr>
          <p:cNvSpPr txBox="1">
            <a:spLocks/>
          </p:cNvSpPr>
          <p:nvPr/>
        </p:nvSpPr>
        <p:spPr>
          <a:xfrm>
            <a:off x="6843484" y="2862944"/>
            <a:ext cx="5203373" cy="123644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sz="1500" b="1" dirty="0">
                <a:solidFill>
                  <a:schemeClr val="bg1"/>
                </a:solidFill>
              </a:rPr>
              <a:t>Outputs</a:t>
            </a:r>
          </a:p>
          <a:p>
            <a:pPr marL="1257300" lvl="2" indent="-342900">
              <a:buFont typeface="+mj-lt"/>
              <a:buAutoNum type="arabicPeriod"/>
            </a:pPr>
            <a:r>
              <a:rPr lang="en-US" sz="1500" dirty="0">
                <a:solidFill>
                  <a:schemeClr val="bg1"/>
                </a:solidFill>
              </a:rPr>
              <a:t>Claims paid and additions to reserve </a:t>
            </a:r>
          </a:p>
          <a:p>
            <a:pPr marL="1257300" lvl="2" indent="-342900">
              <a:buFont typeface="+mj-lt"/>
              <a:buAutoNum type="arabicPeriod"/>
            </a:pPr>
            <a:r>
              <a:rPr lang="en-US" sz="1500" dirty="0">
                <a:solidFill>
                  <a:schemeClr val="bg1"/>
                </a:solidFill>
              </a:rPr>
              <a:t>Real invested assets</a:t>
            </a:r>
            <a:endParaRPr lang="en-US" sz="1500" b="1" dirty="0">
              <a:solidFill>
                <a:schemeClr val="bg1"/>
              </a:solidFill>
            </a:endParaRPr>
          </a:p>
        </p:txBody>
      </p:sp>
      <p:sp>
        <p:nvSpPr>
          <p:cNvPr id="31" name="Flowchart: Off-page Connector 30">
            <a:extLst>
              <a:ext uri="{FF2B5EF4-FFF2-40B4-BE49-F238E27FC236}">
                <a16:creationId xmlns:a16="http://schemas.microsoft.com/office/drawing/2014/main" id="{42D0C103-9E02-427B-9236-4CB98F8F53AA}"/>
              </a:ext>
            </a:extLst>
          </p:cNvPr>
          <p:cNvSpPr/>
          <p:nvPr/>
        </p:nvSpPr>
        <p:spPr>
          <a:xfrm>
            <a:off x="7311570" y="1607353"/>
            <a:ext cx="4267200" cy="1115043"/>
          </a:xfrm>
          <a:prstGeom prst="flowChartOffpageConnector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</a:rPr>
              <a:t>Value Added (production) Approach</a:t>
            </a: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5E2DBAB0-C24E-43BF-A9A0-67B4D1DF25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232" y="1600259"/>
            <a:ext cx="1122168" cy="105942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6" name="Content Placeholder 3">
            <a:extLst>
              <a:ext uri="{FF2B5EF4-FFF2-40B4-BE49-F238E27FC236}">
                <a16:creationId xmlns:a16="http://schemas.microsoft.com/office/drawing/2014/main" id="{212B7EE6-203B-4B3C-8AEA-DF8AD598DCE3}"/>
              </a:ext>
            </a:extLst>
          </p:cNvPr>
          <p:cNvSpPr txBox="1">
            <a:spLocks/>
          </p:cNvSpPr>
          <p:nvPr/>
        </p:nvSpPr>
        <p:spPr>
          <a:xfrm>
            <a:off x="6843484" y="4239937"/>
            <a:ext cx="5203373" cy="160168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sz="1500" b="1" dirty="0">
                <a:solidFill>
                  <a:schemeClr val="bg1"/>
                </a:solidFill>
              </a:rPr>
              <a:t>Inputs</a:t>
            </a:r>
            <a:endParaRPr lang="en-US" sz="1500" dirty="0">
              <a:solidFill>
                <a:schemeClr val="bg1"/>
              </a:solidFill>
            </a:endParaRPr>
          </a:p>
          <a:p>
            <a:pPr marL="1257300" lvl="2" indent="-342900">
              <a:buFont typeface="+mj-lt"/>
              <a:buAutoNum type="arabicPeriod"/>
            </a:pPr>
            <a:r>
              <a:rPr lang="en-US" sz="1500" dirty="0" err="1">
                <a:solidFill>
                  <a:schemeClr val="bg1"/>
                </a:solidFill>
              </a:rPr>
              <a:t>Labour</a:t>
            </a:r>
            <a:endParaRPr lang="en-US" sz="1500" dirty="0">
              <a:solidFill>
                <a:schemeClr val="bg1"/>
              </a:solidFill>
            </a:endParaRPr>
          </a:p>
          <a:p>
            <a:pPr marL="1257300" lvl="2" indent="-342900">
              <a:buFont typeface="+mj-lt"/>
              <a:buAutoNum type="arabicPeriod"/>
            </a:pPr>
            <a:r>
              <a:rPr lang="en-US" sz="1500" dirty="0">
                <a:solidFill>
                  <a:schemeClr val="bg1"/>
                </a:solidFill>
              </a:rPr>
              <a:t>Capital </a:t>
            </a:r>
          </a:p>
          <a:p>
            <a:pPr marL="1257300" lvl="2" indent="-342900">
              <a:buFont typeface="+mj-lt"/>
              <a:buAutoNum type="arabicPeriod"/>
            </a:pPr>
            <a:r>
              <a:rPr lang="en-US" sz="1500" dirty="0">
                <a:solidFill>
                  <a:schemeClr val="bg1"/>
                </a:solidFill>
              </a:rPr>
              <a:t>Business services</a:t>
            </a:r>
          </a:p>
        </p:txBody>
      </p:sp>
    </p:spTree>
    <p:extLst>
      <p:ext uri="{BB962C8B-B14F-4D97-AF65-F5344CB8AC3E}">
        <p14:creationId xmlns:p14="http://schemas.microsoft.com/office/powerpoint/2010/main" val="36043104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F23BEE-1758-4FF6-A70E-F88FEE6509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4282"/>
            <a:ext cx="12191999" cy="1289463"/>
          </a:xfrm>
          <a:prstGeom prst="homePlat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TAKAFUL OPERATORS </a:t>
            </a: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CAN BE MORE EFFICIENT THAN </a:t>
            </a:r>
            <a:r>
              <a:rPr lang="en-US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CONVENTIONAL INSURERS</a:t>
            </a:r>
            <a:endParaRPr lang="en-MY" b="1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30A60A23-1A08-4624-BC4A-4A3238D79750}"/>
              </a:ext>
            </a:extLst>
          </p:cNvPr>
          <p:cNvSpPr/>
          <p:nvPr/>
        </p:nvSpPr>
        <p:spPr>
          <a:xfrm>
            <a:off x="1739501" y="1970083"/>
            <a:ext cx="2431020" cy="476528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MY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TECHNICAL EFFICIENCY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73EF1C97-4BA4-46D9-B1C3-E6340CB7A7C7}"/>
              </a:ext>
            </a:extLst>
          </p:cNvPr>
          <p:cNvSpPr/>
          <p:nvPr/>
        </p:nvSpPr>
        <p:spPr>
          <a:xfrm>
            <a:off x="4971302" y="1939618"/>
            <a:ext cx="2431020" cy="476528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MY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COST EFFICIENCY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E4656005-472A-4F84-B894-52C5A91D710E}"/>
              </a:ext>
            </a:extLst>
          </p:cNvPr>
          <p:cNvSpPr/>
          <p:nvPr/>
        </p:nvSpPr>
        <p:spPr>
          <a:xfrm>
            <a:off x="8032492" y="1962917"/>
            <a:ext cx="2431020" cy="476528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MY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REVENUE EFFICIENCY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CDF44309-DD5C-412C-844A-EE4CB831DD29}"/>
              </a:ext>
            </a:extLst>
          </p:cNvPr>
          <p:cNvGrpSpPr/>
          <p:nvPr/>
        </p:nvGrpSpPr>
        <p:grpSpPr>
          <a:xfrm>
            <a:off x="1550816" y="2509538"/>
            <a:ext cx="2808390" cy="3254264"/>
            <a:chOff x="120999" y="2509538"/>
            <a:chExt cx="2808390" cy="3849132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E35F62B3-65CD-4318-90A3-A07EE2C3D4F4}"/>
                </a:ext>
              </a:extLst>
            </p:cNvPr>
            <p:cNvSpPr/>
            <p:nvPr/>
          </p:nvSpPr>
          <p:spPr>
            <a:xfrm>
              <a:off x="120999" y="2509538"/>
              <a:ext cx="2808390" cy="3849132"/>
            </a:xfrm>
            <a:prstGeom prst="round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MY" sz="1400" dirty="0"/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AD3487AA-A746-4B00-8255-0B1A4829A57F}"/>
                </a:ext>
              </a:extLst>
            </p:cNvPr>
            <p:cNvGrpSpPr/>
            <p:nvPr/>
          </p:nvGrpSpPr>
          <p:grpSpPr>
            <a:xfrm>
              <a:off x="941130" y="2769892"/>
              <a:ext cx="1347043" cy="369332"/>
              <a:chOff x="9667568" y="3554581"/>
              <a:chExt cx="1347043" cy="36933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8" name="TextBox 27">
                    <a:extLst>
                      <a:ext uri="{FF2B5EF4-FFF2-40B4-BE49-F238E27FC236}">
                        <a16:creationId xmlns:a16="http://schemas.microsoft.com/office/drawing/2014/main" id="{C0A70AD2-5F43-4FD6-B687-0644A2677B9F}"/>
                      </a:ext>
                    </a:extLst>
                  </p:cNvPr>
                  <p:cNvSpPr txBox="1"/>
                  <p:nvPr/>
                </p:nvSpPr>
                <p:spPr>
                  <a:xfrm>
                    <a:off x="9667568" y="3592528"/>
                    <a:ext cx="433213" cy="276999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acc>
                            <m:accPr>
                              <m:chr m:val="̅"/>
                              <m:ctrlPr>
                                <a:rPr lang="en-MY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n-MY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MY" b="0" i="1" smtClean="0">
                                      <a:latin typeface="Cambria Math" panose="02040503050406030204" pitchFamily="18" charset="0"/>
                                    </a:rPr>
                                    <m:t>𝑇𝐸</m:t>
                                  </m:r>
                                </m:e>
                                <m:sub>
                                  <m:r>
                                    <a:rPr lang="en-MY" b="0" i="1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b>
                              </m:sSub>
                            </m:e>
                          </m:acc>
                        </m:oMath>
                      </m:oMathPara>
                    </a14:m>
                    <a:endParaRPr lang="en-MY" dirty="0"/>
                  </a:p>
                </p:txBody>
              </p:sp>
            </mc:Choice>
            <mc:Fallback xmlns="">
              <p:sp>
                <p:nvSpPr>
                  <p:cNvPr id="15" name="TextBox 14">
                    <a:extLst>
                      <a:ext uri="{FF2B5EF4-FFF2-40B4-BE49-F238E27FC236}">
                        <a16:creationId xmlns:a16="http://schemas.microsoft.com/office/drawing/2014/main" id="{E2C8362C-AA25-4C65-898E-75D4A5FE8F4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667568" y="3592528"/>
                    <a:ext cx="433213" cy="276999"/>
                  </a:xfrm>
                  <a:prstGeom prst="rect">
                    <a:avLst/>
                  </a:prstGeom>
                  <a:blipFill>
                    <a:blip r:embed="rId3"/>
                    <a:stretch>
                      <a:fillRect l="-15493" r="-5634" b="-15556"/>
                    </a:stretch>
                  </a:blipFill>
                </p:spPr>
                <p:txBody>
                  <a:bodyPr/>
                  <a:lstStyle/>
                  <a:p>
                    <a:r>
                      <a:rPr lang="en-MY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9" name="Rectangle 28">
                    <a:extLst>
                      <a:ext uri="{FF2B5EF4-FFF2-40B4-BE49-F238E27FC236}">
                        <a16:creationId xmlns:a16="http://schemas.microsoft.com/office/drawing/2014/main" id="{BF0DFDDA-79CF-4864-B3D6-E6E45713D156}"/>
                      </a:ext>
                    </a:extLst>
                  </p:cNvPr>
                  <p:cNvSpPr/>
                  <p:nvPr/>
                </p:nvSpPr>
                <p:spPr>
                  <a:xfrm>
                    <a:off x="10099232" y="3554581"/>
                    <a:ext cx="915379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MY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&gt; </m:t>
                          </m:r>
                          <m:acc>
                            <m:accPr>
                              <m:chr m:val="̅"/>
                              <m:ctrlPr>
                                <a:rPr lang="en-MY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n-MY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MY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𝑇𝐸</m:t>
                                  </m:r>
                                </m:e>
                                <m:sub>
                                  <m:r>
                                    <a:rPr lang="en-MY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𝐶</m:t>
                                  </m:r>
                                </m:sub>
                              </m:sSub>
                            </m:e>
                          </m:acc>
                        </m:oMath>
                      </m:oMathPara>
                    </a14:m>
                    <a:endParaRPr lang="en-MY" dirty="0"/>
                  </a:p>
                </p:txBody>
              </p:sp>
            </mc:Choice>
            <mc:Fallback xmlns="">
              <p:sp>
                <p:nvSpPr>
                  <p:cNvPr id="16" name="Rectangle 15">
                    <a:extLst>
                      <a:ext uri="{FF2B5EF4-FFF2-40B4-BE49-F238E27FC236}">
                        <a16:creationId xmlns:a16="http://schemas.microsoft.com/office/drawing/2014/main" id="{B43167D3-2B45-4F92-BB3C-AAB2301E403C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099232" y="3554581"/>
                    <a:ext cx="915379" cy="369332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MY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A279C40A-BD9A-45F9-9B0A-CB4CEB01B31C}"/>
                </a:ext>
              </a:extLst>
            </p:cNvPr>
            <p:cNvGrpSpPr/>
            <p:nvPr/>
          </p:nvGrpSpPr>
          <p:grpSpPr>
            <a:xfrm>
              <a:off x="511934" y="5015515"/>
              <a:ext cx="1916248" cy="369334"/>
              <a:chOff x="10097210" y="4772045"/>
              <a:chExt cx="1916248" cy="369334"/>
            </a:xfrm>
          </p:grpSpPr>
          <p:grpSp>
            <p:nvGrpSpPr>
              <p:cNvPr id="23" name="Group 22">
                <a:extLst>
                  <a:ext uri="{FF2B5EF4-FFF2-40B4-BE49-F238E27FC236}">
                    <a16:creationId xmlns:a16="http://schemas.microsoft.com/office/drawing/2014/main" id="{5F8F7B2F-C79A-4DE9-A8E5-05F2927CCE40}"/>
                  </a:ext>
                </a:extLst>
              </p:cNvPr>
              <p:cNvGrpSpPr/>
              <p:nvPr/>
            </p:nvGrpSpPr>
            <p:grpSpPr>
              <a:xfrm>
                <a:off x="10097210" y="4772045"/>
                <a:ext cx="1607109" cy="369334"/>
                <a:chOff x="10113818" y="3241964"/>
                <a:chExt cx="1607109" cy="369334"/>
              </a:xfrm>
            </p:grpSpPr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CD95BBAE-69D1-42F9-BB22-BD3F0510E9DB}"/>
                    </a:ext>
                  </a:extLst>
                </p:cNvPr>
                <p:cNvSpPr txBox="1"/>
                <p:nvPr/>
              </p:nvSpPr>
              <p:spPr>
                <a:xfrm>
                  <a:off x="10113818" y="3241965"/>
                  <a:ext cx="792475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MY" dirty="0"/>
                    <a:t>2007 - </a:t>
                  </a:r>
                </a:p>
              </p:txBody>
            </p:sp>
            <p:cxnSp>
              <p:nvCxnSpPr>
                <p:cNvPr id="26" name="Straight Arrow Connector 25">
                  <a:extLst>
                    <a:ext uri="{FF2B5EF4-FFF2-40B4-BE49-F238E27FC236}">
                      <a16:creationId xmlns:a16="http://schemas.microsoft.com/office/drawing/2014/main" id="{1814AF93-4EF8-400A-82DF-C66BB57C59D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0983883" y="3241964"/>
                  <a:ext cx="0" cy="365059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50E2CC3A-4C9A-4960-B542-CB1E703BFE7C}"/>
                    </a:ext>
                  </a:extLst>
                </p:cNvPr>
                <p:cNvSpPr txBox="1"/>
                <p:nvPr/>
              </p:nvSpPr>
              <p:spPr>
                <a:xfrm>
                  <a:off x="11000509" y="3241966"/>
                  <a:ext cx="72041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MY" dirty="0"/>
                    <a:t>2.7%</a:t>
                  </a:r>
                </a:p>
              </p:txBody>
            </p: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4" name="TextBox 23">
                    <a:extLst>
                      <a:ext uri="{FF2B5EF4-FFF2-40B4-BE49-F238E27FC236}">
                        <a16:creationId xmlns:a16="http://schemas.microsoft.com/office/drawing/2014/main" id="{6E2FA563-A25C-493B-9A65-43C8D8C629E8}"/>
                      </a:ext>
                    </a:extLst>
                  </p:cNvPr>
                  <p:cNvSpPr txBox="1"/>
                  <p:nvPr/>
                </p:nvSpPr>
                <p:spPr>
                  <a:xfrm>
                    <a:off x="11579814" y="4815786"/>
                    <a:ext cx="433644" cy="277576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acc>
                            <m:accPr>
                              <m:chr m:val="̅"/>
                              <m:ctrlPr>
                                <a:rPr lang="en-MY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n-MY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MY" b="0" i="1" smtClean="0">
                                      <a:latin typeface="Cambria Math" panose="02040503050406030204" pitchFamily="18" charset="0"/>
                                    </a:rPr>
                                    <m:t>𝑆𝐸</m:t>
                                  </m:r>
                                </m:e>
                                <m:sub>
                                  <m:r>
                                    <a:rPr lang="en-MY" b="0" i="1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b>
                              </m:sSub>
                            </m:e>
                          </m:acc>
                        </m:oMath>
                      </m:oMathPara>
                    </a14:m>
                    <a:endParaRPr lang="en-MY" dirty="0"/>
                  </a:p>
                </p:txBody>
              </p:sp>
            </mc:Choice>
            <mc:Fallback xmlns="">
              <p:sp>
                <p:nvSpPr>
                  <p:cNvPr id="34" name="TextBox 33">
                    <a:extLst>
                      <a:ext uri="{FF2B5EF4-FFF2-40B4-BE49-F238E27FC236}">
                        <a16:creationId xmlns:a16="http://schemas.microsoft.com/office/drawing/2014/main" id="{14F3F02E-87EA-4144-9027-0506A58A0BE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1579814" y="4815786"/>
                    <a:ext cx="433644" cy="277576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l="-12676" r="-4225" b="-17778"/>
                    </a:stretch>
                  </a:blipFill>
                </p:spPr>
                <p:txBody>
                  <a:bodyPr/>
                  <a:lstStyle/>
                  <a:p>
                    <a:r>
                      <a:rPr lang="en-MY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2B94F3A2-9651-4F22-995E-5AED375E3FFC}"/>
                </a:ext>
              </a:extLst>
            </p:cNvPr>
            <p:cNvGrpSpPr/>
            <p:nvPr/>
          </p:nvGrpSpPr>
          <p:grpSpPr>
            <a:xfrm>
              <a:off x="535789" y="3462605"/>
              <a:ext cx="2129178" cy="369334"/>
              <a:chOff x="10113818" y="3241964"/>
              <a:chExt cx="2129178" cy="369334"/>
            </a:xfrm>
          </p:grpSpPr>
          <p:grpSp>
            <p:nvGrpSpPr>
              <p:cNvPr id="18" name="Group 17">
                <a:extLst>
                  <a:ext uri="{FF2B5EF4-FFF2-40B4-BE49-F238E27FC236}">
                    <a16:creationId xmlns:a16="http://schemas.microsoft.com/office/drawing/2014/main" id="{DB7A9DE8-9C76-4B20-A5B5-ABA327FC4C73}"/>
                  </a:ext>
                </a:extLst>
              </p:cNvPr>
              <p:cNvGrpSpPr/>
              <p:nvPr/>
            </p:nvGrpSpPr>
            <p:grpSpPr>
              <a:xfrm>
                <a:off x="10113818" y="3241964"/>
                <a:ext cx="1679147" cy="369334"/>
                <a:chOff x="10113818" y="3241964"/>
                <a:chExt cx="1679147" cy="369334"/>
              </a:xfrm>
            </p:grpSpPr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34876B3D-744D-452B-83D5-5901606CAABB}"/>
                    </a:ext>
                  </a:extLst>
                </p:cNvPr>
                <p:cNvSpPr txBox="1"/>
                <p:nvPr/>
              </p:nvSpPr>
              <p:spPr>
                <a:xfrm>
                  <a:off x="10113818" y="3241965"/>
                  <a:ext cx="792475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MY" dirty="0"/>
                    <a:t>2009 - </a:t>
                  </a:r>
                </a:p>
              </p:txBody>
            </p:sp>
            <p:cxnSp>
              <p:nvCxnSpPr>
                <p:cNvPr id="21" name="Straight Arrow Connector 20">
                  <a:extLst>
                    <a:ext uri="{FF2B5EF4-FFF2-40B4-BE49-F238E27FC236}">
                      <a16:creationId xmlns:a16="http://schemas.microsoft.com/office/drawing/2014/main" id="{7E0E6BB1-1CAD-4710-A80B-9C4D22BBA6B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0983883" y="3241964"/>
                  <a:ext cx="0" cy="365059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C7B99008-C884-4979-92DD-7EAD273F1FB7}"/>
                    </a:ext>
                  </a:extLst>
                </p:cNvPr>
                <p:cNvSpPr txBox="1"/>
                <p:nvPr/>
              </p:nvSpPr>
              <p:spPr>
                <a:xfrm>
                  <a:off x="11000509" y="3241966"/>
                  <a:ext cx="79245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MY" dirty="0"/>
                    <a:t>17%</a:t>
                  </a:r>
                </a:p>
              </p:txBody>
            </p: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9" name="TextBox 18">
                    <a:extLst>
                      <a:ext uri="{FF2B5EF4-FFF2-40B4-BE49-F238E27FC236}">
                        <a16:creationId xmlns:a16="http://schemas.microsoft.com/office/drawing/2014/main" id="{6C0913F7-76B6-4D61-AEF2-9523DEF34699}"/>
                      </a:ext>
                    </a:extLst>
                  </p:cNvPr>
                  <p:cNvSpPr txBox="1"/>
                  <p:nvPr/>
                </p:nvSpPr>
                <p:spPr>
                  <a:xfrm>
                    <a:off x="11650654" y="3287843"/>
                    <a:ext cx="592342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acc>
                            <m:accPr>
                              <m:chr m:val="̅"/>
                              <m:ctrlPr>
                                <a:rPr lang="en-MY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n-MY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MY" b="0" i="1" smtClean="0">
                                      <a:latin typeface="Cambria Math" panose="02040503050406030204" pitchFamily="18" charset="0"/>
                                    </a:rPr>
                                    <m:t>𝑃𝑇𝐸</m:t>
                                  </m:r>
                                </m:e>
                                <m:sub>
                                  <m:r>
                                    <a:rPr lang="en-MY" b="0" i="1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b>
                              </m:sSub>
                            </m:e>
                          </m:acc>
                        </m:oMath>
                      </m:oMathPara>
                    </a14:m>
                    <a:endParaRPr lang="en-MY" dirty="0"/>
                  </a:p>
                </p:txBody>
              </p:sp>
            </mc:Choice>
            <mc:Fallback xmlns="">
              <p:sp>
                <p:nvSpPr>
                  <p:cNvPr id="35" name="TextBox 34">
                    <a:extLst>
                      <a:ext uri="{FF2B5EF4-FFF2-40B4-BE49-F238E27FC236}">
                        <a16:creationId xmlns:a16="http://schemas.microsoft.com/office/drawing/2014/main" id="{3DEDD4C0-814A-4A7E-8EDC-E00B9372BF19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1650654" y="3287843"/>
                    <a:ext cx="592342" cy="276999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l="-9278" r="-3093" b="-15556"/>
                    </a:stretch>
                  </a:blipFill>
                </p:spPr>
                <p:txBody>
                  <a:bodyPr/>
                  <a:lstStyle/>
                  <a:p>
                    <a:r>
                      <a:rPr lang="en-MY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4222FEF1-C079-44AE-A050-A4B16B23C7AB}"/>
                </a:ext>
              </a:extLst>
            </p:cNvPr>
            <p:cNvGrpSpPr/>
            <p:nvPr/>
          </p:nvGrpSpPr>
          <p:grpSpPr>
            <a:xfrm>
              <a:off x="535789" y="4136193"/>
              <a:ext cx="2188564" cy="369334"/>
              <a:chOff x="10066719" y="3934958"/>
              <a:chExt cx="2188564" cy="369334"/>
            </a:xfrm>
          </p:grpSpPr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524927E5-E4CB-40F7-9937-1FE8C21D861B}"/>
                  </a:ext>
                </a:extLst>
              </p:cNvPr>
              <p:cNvGrpSpPr/>
              <p:nvPr/>
            </p:nvGrpSpPr>
            <p:grpSpPr>
              <a:xfrm>
                <a:off x="10066719" y="3934958"/>
                <a:ext cx="1679146" cy="369334"/>
                <a:chOff x="10113818" y="3241964"/>
                <a:chExt cx="1679146" cy="369334"/>
              </a:xfrm>
            </p:grpSpPr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F989C989-B7CF-42D2-ADCE-6C824B93D4D5}"/>
                    </a:ext>
                  </a:extLst>
                </p:cNvPr>
                <p:cNvSpPr txBox="1"/>
                <p:nvPr/>
              </p:nvSpPr>
              <p:spPr>
                <a:xfrm>
                  <a:off x="10113818" y="3241965"/>
                  <a:ext cx="792475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MY" dirty="0"/>
                    <a:t>2010 - </a:t>
                  </a:r>
                </a:p>
              </p:txBody>
            </p:sp>
            <p:cxnSp>
              <p:nvCxnSpPr>
                <p:cNvPr id="16" name="Straight Arrow Connector 15">
                  <a:extLst>
                    <a:ext uri="{FF2B5EF4-FFF2-40B4-BE49-F238E27FC236}">
                      <a16:creationId xmlns:a16="http://schemas.microsoft.com/office/drawing/2014/main" id="{16AB8C6C-7D5D-4D71-BD6B-56EFD66F756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0983883" y="3241964"/>
                  <a:ext cx="0" cy="365059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2E38FC56-4B97-41ED-8BCD-EEBB123699DD}"/>
                    </a:ext>
                  </a:extLst>
                </p:cNvPr>
                <p:cNvSpPr txBox="1"/>
                <p:nvPr/>
              </p:nvSpPr>
              <p:spPr>
                <a:xfrm>
                  <a:off x="11024711" y="3241966"/>
                  <a:ext cx="768253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MY" dirty="0"/>
                    <a:t>12.7%</a:t>
                  </a:r>
                </a:p>
              </p:txBody>
            </p: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" name="TextBox 13">
                    <a:extLst>
                      <a:ext uri="{FF2B5EF4-FFF2-40B4-BE49-F238E27FC236}">
                        <a16:creationId xmlns:a16="http://schemas.microsoft.com/office/drawing/2014/main" id="{0E6A3E47-6C8C-48BE-A506-EDE530D1AAB4}"/>
                      </a:ext>
                    </a:extLst>
                  </p:cNvPr>
                  <p:cNvSpPr txBox="1"/>
                  <p:nvPr/>
                </p:nvSpPr>
                <p:spPr>
                  <a:xfrm>
                    <a:off x="11662941" y="3955509"/>
                    <a:ext cx="592342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acc>
                            <m:accPr>
                              <m:chr m:val="̅"/>
                              <m:ctrlPr>
                                <a:rPr lang="en-MY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n-MY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MY" b="0" i="1" smtClean="0">
                                      <a:latin typeface="Cambria Math" panose="02040503050406030204" pitchFamily="18" charset="0"/>
                                    </a:rPr>
                                    <m:t>𝑃𝑇𝐸</m:t>
                                  </m:r>
                                </m:e>
                                <m:sub>
                                  <m:r>
                                    <a:rPr lang="en-MY" b="0" i="1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b>
                              </m:sSub>
                            </m:e>
                          </m:acc>
                        </m:oMath>
                      </m:oMathPara>
                    </a14:m>
                    <a:endParaRPr lang="en-MY" dirty="0"/>
                  </a:p>
                </p:txBody>
              </p:sp>
            </mc:Choice>
            <mc:Fallback xmlns="">
              <p:sp>
                <p:nvSpPr>
                  <p:cNvPr id="36" name="TextBox 35">
                    <a:extLst>
                      <a:ext uri="{FF2B5EF4-FFF2-40B4-BE49-F238E27FC236}">
                        <a16:creationId xmlns:a16="http://schemas.microsoft.com/office/drawing/2014/main" id="{9E0A1F9C-1E61-4D98-9A3F-00967D3E7BA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1662941" y="3955509"/>
                    <a:ext cx="592342" cy="276999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l="-8247" r="-4124" b="-15556"/>
                    </a:stretch>
                  </a:blipFill>
                </p:spPr>
                <p:txBody>
                  <a:bodyPr/>
                  <a:lstStyle/>
                  <a:p>
                    <a:r>
                      <a:rPr lang="en-MY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E2E2DA7D-FC98-4AC3-A83A-25ECC781779E}"/>
              </a:ext>
            </a:extLst>
          </p:cNvPr>
          <p:cNvGrpSpPr/>
          <p:nvPr/>
        </p:nvGrpSpPr>
        <p:grpSpPr>
          <a:xfrm>
            <a:off x="4782617" y="2530253"/>
            <a:ext cx="2808390" cy="3233549"/>
            <a:chOff x="3352800" y="2530253"/>
            <a:chExt cx="2808390" cy="3849132"/>
          </a:xfrm>
        </p:grpSpPr>
        <p:sp>
          <p:nvSpPr>
            <p:cNvPr id="31" name="Rectangle: Rounded Corners 30">
              <a:extLst>
                <a:ext uri="{FF2B5EF4-FFF2-40B4-BE49-F238E27FC236}">
                  <a16:creationId xmlns:a16="http://schemas.microsoft.com/office/drawing/2014/main" id="{BB8325FE-4851-468C-83FF-211F9FA13E52}"/>
                </a:ext>
              </a:extLst>
            </p:cNvPr>
            <p:cNvSpPr/>
            <p:nvPr/>
          </p:nvSpPr>
          <p:spPr>
            <a:xfrm>
              <a:off x="3352800" y="2530253"/>
              <a:ext cx="2808390" cy="3849132"/>
            </a:xfrm>
            <a:prstGeom prst="round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MY" sz="1400" dirty="0"/>
            </a:p>
            <a:p>
              <a:endParaRPr lang="en-MY" sz="1400" dirty="0"/>
            </a:p>
          </p:txBody>
        </p: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04CC5669-44C0-422B-9095-E8FE44F51331}"/>
                </a:ext>
              </a:extLst>
            </p:cNvPr>
            <p:cNvGrpSpPr/>
            <p:nvPr/>
          </p:nvGrpSpPr>
          <p:grpSpPr>
            <a:xfrm>
              <a:off x="4069758" y="3256346"/>
              <a:ext cx="1443195" cy="369909"/>
              <a:chOff x="10215387" y="2486824"/>
              <a:chExt cx="1443195" cy="369909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5" name="TextBox 54">
                    <a:extLst>
                      <a:ext uri="{FF2B5EF4-FFF2-40B4-BE49-F238E27FC236}">
                        <a16:creationId xmlns:a16="http://schemas.microsoft.com/office/drawing/2014/main" id="{77E065A5-F6A1-49BD-991F-9689C38495FB}"/>
                      </a:ext>
                    </a:extLst>
                  </p:cNvPr>
                  <p:cNvSpPr txBox="1"/>
                  <p:nvPr/>
                </p:nvSpPr>
                <p:spPr>
                  <a:xfrm>
                    <a:off x="10215387" y="2550062"/>
                    <a:ext cx="450188" cy="277576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acc>
                            <m:accPr>
                              <m:chr m:val="̅"/>
                              <m:ctrlPr>
                                <a:rPr lang="en-MY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n-MY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MY" b="0" i="1" smtClean="0">
                                      <a:latin typeface="Cambria Math" panose="02040503050406030204" pitchFamily="18" charset="0"/>
                                    </a:rPr>
                                    <m:t>𝐴𝐸</m:t>
                                  </m:r>
                                </m:e>
                                <m:sub>
                                  <m:r>
                                    <a:rPr lang="en-MY" b="0" i="1" smtClean="0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sub>
                              </m:sSub>
                            </m:e>
                          </m:acc>
                        </m:oMath>
                      </m:oMathPara>
                    </a14:m>
                    <a:endParaRPr lang="en-MY" dirty="0"/>
                  </a:p>
                </p:txBody>
              </p:sp>
            </mc:Choice>
            <mc:Fallback xmlns="">
              <p:sp>
                <p:nvSpPr>
                  <p:cNvPr id="40" name="TextBox 39">
                    <a:extLst>
                      <a:ext uri="{FF2B5EF4-FFF2-40B4-BE49-F238E27FC236}">
                        <a16:creationId xmlns:a16="http://schemas.microsoft.com/office/drawing/2014/main" id="{CC66C93B-6A2A-41E8-9245-ED1F4CECA7C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215387" y="2550062"/>
                    <a:ext cx="450188" cy="277576"/>
                  </a:xfrm>
                  <a:prstGeom prst="rect">
                    <a:avLst/>
                  </a:prstGeom>
                  <a:blipFill>
                    <a:blip r:embed="rId8"/>
                    <a:stretch>
                      <a:fillRect l="-10811" r="-4054" b="-17778"/>
                    </a:stretch>
                  </a:blipFill>
                </p:spPr>
                <p:txBody>
                  <a:bodyPr/>
                  <a:lstStyle/>
                  <a:p>
                    <a:r>
                      <a:rPr lang="en-MY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6" name="Rectangle 55">
                    <a:extLst>
                      <a:ext uri="{FF2B5EF4-FFF2-40B4-BE49-F238E27FC236}">
                        <a16:creationId xmlns:a16="http://schemas.microsoft.com/office/drawing/2014/main" id="{2DD94EDF-5E04-4C6D-91E7-D46662B31ED6}"/>
                      </a:ext>
                    </a:extLst>
                  </p:cNvPr>
                  <p:cNvSpPr/>
                  <p:nvPr/>
                </p:nvSpPr>
                <p:spPr>
                  <a:xfrm>
                    <a:off x="10727686" y="2486824"/>
                    <a:ext cx="930896" cy="369909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MY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&gt; </m:t>
                          </m:r>
                          <m:acc>
                            <m:accPr>
                              <m:chr m:val="̅"/>
                              <m:ctrlPr>
                                <a:rPr lang="en-MY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n-MY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MY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𝐴𝐸</m:t>
                                  </m:r>
                                </m:e>
                                <m:sub>
                                  <m:r>
                                    <a:rPr lang="en-MY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𝑇</m:t>
                                  </m:r>
                                </m:sub>
                              </m:sSub>
                            </m:e>
                          </m:acc>
                        </m:oMath>
                      </m:oMathPara>
                    </a14:m>
                    <a:endParaRPr lang="en-MY" dirty="0"/>
                  </a:p>
                </p:txBody>
              </p:sp>
            </mc:Choice>
            <mc:Fallback xmlns="">
              <p:sp>
                <p:nvSpPr>
                  <p:cNvPr id="41" name="Rectangle 40">
                    <a:extLst>
                      <a:ext uri="{FF2B5EF4-FFF2-40B4-BE49-F238E27FC236}">
                        <a16:creationId xmlns:a16="http://schemas.microsoft.com/office/drawing/2014/main" id="{ABBBAE99-B5B4-4766-9529-BE9AA257B819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27686" y="2486824"/>
                    <a:ext cx="930896" cy="369909"/>
                  </a:xfrm>
                  <a:prstGeom prst="rect">
                    <a:avLst/>
                  </a:prstGeom>
                  <a:blipFill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MY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9EE1DCDE-1882-4300-9769-54ED4E695331}"/>
                </a:ext>
              </a:extLst>
            </p:cNvPr>
            <p:cNvGrpSpPr/>
            <p:nvPr/>
          </p:nvGrpSpPr>
          <p:grpSpPr>
            <a:xfrm>
              <a:off x="3748092" y="3954907"/>
              <a:ext cx="2017805" cy="1714433"/>
              <a:chOff x="9726325" y="3642444"/>
              <a:chExt cx="2017805" cy="1714433"/>
            </a:xfrm>
          </p:grpSpPr>
          <p:grpSp>
            <p:nvGrpSpPr>
              <p:cNvPr id="37" name="Group 36">
                <a:extLst>
                  <a:ext uri="{FF2B5EF4-FFF2-40B4-BE49-F238E27FC236}">
                    <a16:creationId xmlns:a16="http://schemas.microsoft.com/office/drawing/2014/main" id="{8E827237-653C-4999-88E3-499662899DCD}"/>
                  </a:ext>
                </a:extLst>
              </p:cNvPr>
              <p:cNvGrpSpPr/>
              <p:nvPr/>
            </p:nvGrpSpPr>
            <p:grpSpPr>
              <a:xfrm>
                <a:off x="9757106" y="3642444"/>
                <a:ext cx="1987024" cy="369334"/>
                <a:chOff x="10113818" y="3241964"/>
                <a:chExt cx="1987024" cy="369334"/>
              </a:xfrm>
            </p:grpSpPr>
            <p:grpSp>
              <p:nvGrpSpPr>
                <p:cNvPr id="50" name="Group 49">
                  <a:extLst>
                    <a:ext uri="{FF2B5EF4-FFF2-40B4-BE49-F238E27FC236}">
                      <a16:creationId xmlns:a16="http://schemas.microsoft.com/office/drawing/2014/main" id="{96897D76-8F07-4215-B1A9-E83E401DFCE7}"/>
                    </a:ext>
                  </a:extLst>
                </p:cNvPr>
                <p:cNvGrpSpPr/>
                <p:nvPr/>
              </p:nvGrpSpPr>
              <p:grpSpPr>
                <a:xfrm>
                  <a:off x="10113818" y="3241964"/>
                  <a:ext cx="1679147" cy="369334"/>
                  <a:chOff x="10113818" y="3241964"/>
                  <a:chExt cx="1679147" cy="369334"/>
                </a:xfrm>
              </p:grpSpPr>
              <p:sp>
                <p:nvSpPr>
                  <p:cNvPr id="52" name="TextBox 51">
                    <a:extLst>
                      <a:ext uri="{FF2B5EF4-FFF2-40B4-BE49-F238E27FC236}">
                        <a16:creationId xmlns:a16="http://schemas.microsoft.com/office/drawing/2014/main" id="{9E7C46AF-4032-4A15-A7C1-3CA61D46D18B}"/>
                      </a:ext>
                    </a:extLst>
                  </p:cNvPr>
                  <p:cNvSpPr txBox="1"/>
                  <p:nvPr/>
                </p:nvSpPr>
                <p:spPr>
                  <a:xfrm>
                    <a:off x="10113818" y="3241965"/>
                    <a:ext cx="792475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MY" dirty="0"/>
                      <a:t>2012 - </a:t>
                    </a:r>
                  </a:p>
                </p:txBody>
              </p:sp>
              <p:cxnSp>
                <p:nvCxnSpPr>
                  <p:cNvPr id="53" name="Straight Arrow Connector 52">
                    <a:extLst>
                      <a:ext uri="{FF2B5EF4-FFF2-40B4-BE49-F238E27FC236}">
                        <a16:creationId xmlns:a16="http://schemas.microsoft.com/office/drawing/2014/main" id="{D99ABDCC-72E5-4FE1-9B8E-F7B603A3A43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10983883" y="3241964"/>
                    <a:ext cx="0" cy="365059"/>
                  </a:xfrm>
                  <a:prstGeom prst="straightConnector1">
                    <a:avLst/>
                  </a:prstGeom>
                  <a:ln>
                    <a:tailEnd type="triangle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54" name="TextBox 53">
                    <a:extLst>
                      <a:ext uri="{FF2B5EF4-FFF2-40B4-BE49-F238E27FC236}">
                        <a16:creationId xmlns:a16="http://schemas.microsoft.com/office/drawing/2014/main" id="{370AD22F-7091-43FF-B238-E144FECD4280}"/>
                      </a:ext>
                    </a:extLst>
                  </p:cNvPr>
                  <p:cNvSpPr txBox="1"/>
                  <p:nvPr/>
                </p:nvSpPr>
                <p:spPr>
                  <a:xfrm>
                    <a:off x="11000509" y="3241966"/>
                    <a:ext cx="792456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MY" dirty="0"/>
                      <a:t>36.2%</a:t>
                    </a:r>
                  </a:p>
                </p:txBody>
              </p:sp>
            </p:grp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1" name="TextBox 50">
                      <a:extLst>
                        <a:ext uri="{FF2B5EF4-FFF2-40B4-BE49-F238E27FC236}">
                          <a16:creationId xmlns:a16="http://schemas.microsoft.com/office/drawing/2014/main" id="{7A3F61AD-3D59-4BD8-B3B5-BD3BD6A360A4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1650654" y="3287843"/>
                      <a:ext cx="450188" cy="277576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acc>
                              <m:accPr>
                                <m:chr m:val="̅"/>
                                <m:ctrlPr>
                                  <a:rPr lang="en-MY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sSub>
                                  <m:sSubPr>
                                    <m:ctrlPr>
                                      <a:rPr lang="en-MY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MY" b="0" i="1" smtClean="0">
                                        <a:latin typeface="Cambria Math" panose="02040503050406030204" pitchFamily="18" charset="0"/>
                                      </a:rPr>
                                      <m:t>𝐴𝐸</m:t>
                                    </m:r>
                                  </m:e>
                                  <m:sub>
                                    <m:r>
                                      <a:rPr lang="en-MY" b="0" i="1" smtClean="0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sub>
                                </m:sSub>
                              </m:e>
                            </m:acc>
                          </m:oMath>
                        </m:oMathPara>
                      </a14:m>
                      <a:endParaRPr lang="en-MY" dirty="0"/>
                    </a:p>
                  </p:txBody>
                </p:sp>
              </mc:Choice>
              <mc:Fallback xmlns="">
                <p:sp>
                  <p:nvSpPr>
                    <p:cNvPr id="45" name="TextBox 44">
                      <a:extLst>
                        <a:ext uri="{FF2B5EF4-FFF2-40B4-BE49-F238E27FC236}">
                          <a16:creationId xmlns:a16="http://schemas.microsoft.com/office/drawing/2014/main" id="{B9D29BB4-04F6-42ED-B06A-0B621B4DB48B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1650654" y="3287843"/>
                      <a:ext cx="450188" cy="277576"/>
                    </a:xfrm>
                    <a:prstGeom prst="rect">
                      <a:avLst/>
                    </a:prstGeom>
                    <a:blipFill>
                      <a:blip r:embed="rId10"/>
                      <a:stretch>
                        <a:fillRect l="-12329" r="-4110" b="-17391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MY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38" name="Group 37">
                <a:extLst>
                  <a:ext uri="{FF2B5EF4-FFF2-40B4-BE49-F238E27FC236}">
                    <a16:creationId xmlns:a16="http://schemas.microsoft.com/office/drawing/2014/main" id="{EBF52256-D4CC-4E12-A1B9-8517313109C7}"/>
                  </a:ext>
                </a:extLst>
              </p:cNvPr>
              <p:cNvGrpSpPr/>
              <p:nvPr/>
            </p:nvGrpSpPr>
            <p:grpSpPr>
              <a:xfrm>
                <a:off x="9726325" y="4987543"/>
                <a:ext cx="1987024" cy="369334"/>
                <a:chOff x="10113818" y="3241964"/>
                <a:chExt cx="1987024" cy="369334"/>
              </a:xfrm>
            </p:grpSpPr>
            <p:grpSp>
              <p:nvGrpSpPr>
                <p:cNvPr id="45" name="Group 44">
                  <a:extLst>
                    <a:ext uri="{FF2B5EF4-FFF2-40B4-BE49-F238E27FC236}">
                      <a16:creationId xmlns:a16="http://schemas.microsoft.com/office/drawing/2014/main" id="{30FB2922-C294-434F-93F5-82353A92E692}"/>
                    </a:ext>
                  </a:extLst>
                </p:cNvPr>
                <p:cNvGrpSpPr/>
                <p:nvPr/>
              </p:nvGrpSpPr>
              <p:grpSpPr>
                <a:xfrm>
                  <a:off x="10113818" y="3241964"/>
                  <a:ext cx="1679147" cy="369334"/>
                  <a:chOff x="10113818" y="3241964"/>
                  <a:chExt cx="1679147" cy="369334"/>
                </a:xfrm>
              </p:grpSpPr>
              <p:sp>
                <p:nvSpPr>
                  <p:cNvPr id="47" name="TextBox 46">
                    <a:extLst>
                      <a:ext uri="{FF2B5EF4-FFF2-40B4-BE49-F238E27FC236}">
                        <a16:creationId xmlns:a16="http://schemas.microsoft.com/office/drawing/2014/main" id="{98B69816-5A27-4817-B32C-F636F4E9F029}"/>
                      </a:ext>
                    </a:extLst>
                  </p:cNvPr>
                  <p:cNvSpPr txBox="1"/>
                  <p:nvPr/>
                </p:nvSpPr>
                <p:spPr>
                  <a:xfrm>
                    <a:off x="10113818" y="3241965"/>
                    <a:ext cx="792475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MY" dirty="0"/>
                      <a:t>2014 - </a:t>
                    </a:r>
                  </a:p>
                </p:txBody>
              </p:sp>
              <p:cxnSp>
                <p:nvCxnSpPr>
                  <p:cNvPr id="48" name="Straight Arrow Connector 47">
                    <a:extLst>
                      <a:ext uri="{FF2B5EF4-FFF2-40B4-BE49-F238E27FC236}">
                        <a16:creationId xmlns:a16="http://schemas.microsoft.com/office/drawing/2014/main" id="{98D71466-F46A-4CEB-9FA2-F8CAD4931BB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10983883" y="3241964"/>
                    <a:ext cx="0" cy="365059"/>
                  </a:xfrm>
                  <a:prstGeom prst="straightConnector1">
                    <a:avLst/>
                  </a:prstGeom>
                  <a:ln>
                    <a:tailEnd type="triangle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49" name="TextBox 48">
                    <a:extLst>
                      <a:ext uri="{FF2B5EF4-FFF2-40B4-BE49-F238E27FC236}">
                        <a16:creationId xmlns:a16="http://schemas.microsoft.com/office/drawing/2014/main" id="{02B438BF-B819-4F60-BE78-F16DE5743228}"/>
                      </a:ext>
                    </a:extLst>
                  </p:cNvPr>
                  <p:cNvSpPr txBox="1"/>
                  <p:nvPr/>
                </p:nvSpPr>
                <p:spPr>
                  <a:xfrm>
                    <a:off x="11000509" y="3241966"/>
                    <a:ext cx="792456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MY" dirty="0"/>
                      <a:t>18.9%</a:t>
                    </a:r>
                  </a:p>
                </p:txBody>
              </p:sp>
            </p:grp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6" name="TextBox 45">
                      <a:extLst>
                        <a:ext uri="{FF2B5EF4-FFF2-40B4-BE49-F238E27FC236}">
                          <a16:creationId xmlns:a16="http://schemas.microsoft.com/office/drawing/2014/main" id="{A1D84937-B697-4C81-8A70-0664CC8D309F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1650654" y="3287843"/>
                      <a:ext cx="450188" cy="277576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acc>
                              <m:accPr>
                                <m:chr m:val="̅"/>
                                <m:ctrlPr>
                                  <a:rPr lang="en-MY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sSub>
                                  <m:sSubPr>
                                    <m:ctrlPr>
                                      <a:rPr lang="en-MY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MY" b="0" i="1" smtClean="0">
                                        <a:latin typeface="Cambria Math" panose="02040503050406030204" pitchFamily="18" charset="0"/>
                                      </a:rPr>
                                      <m:t>𝐴𝐸</m:t>
                                    </m:r>
                                  </m:e>
                                  <m:sub>
                                    <m:r>
                                      <a:rPr lang="en-MY" b="0" i="1" smtClean="0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sub>
                                </m:sSub>
                              </m:e>
                            </m:acc>
                          </m:oMath>
                        </m:oMathPara>
                      </a14:m>
                      <a:endParaRPr lang="en-MY" dirty="0"/>
                    </a:p>
                  </p:txBody>
                </p:sp>
              </mc:Choice>
              <mc:Fallback xmlns="">
                <p:sp>
                  <p:nvSpPr>
                    <p:cNvPr id="51" name="TextBox 50">
                      <a:extLst>
                        <a:ext uri="{FF2B5EF4-FFF2-40B4-BE49-F238E27FC236}">
                          <a16:creationId xmlns:a16="http://schemas.microsoft.com/office/drawing/2014/main" id="{F7DD1148-1A1E-44ED-B7A6-E4DE92D9B4B7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1650654" y="3287843"/>
                      <a:ext cx="450188" cy="277576"/>
                    </a:xfrm>
                    <a:prstGeom prst="rect">
                      <a:avLst/>
                    </a:prstGeom>
                    <a:blipFill>
                      <a:blip r:embed="rId11"/>
                      <a:stretch>
                        <a:fillRect l="-12329" r="-4110" b="-17778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MY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39" name="Group 38">
                <a:extLst>
                  <a:ext uri="{FF2B5EF4-FFF2-40B4-BE49-F238E27FC236}">
                    <a16:creationId xmlns:a16="http://schemas.microsoft.com/office/drawing/2014/main" id="{3C5CC0CA-8A98-4307-9B95-C097AE3973F2}"/>
                  </a:ext>
                </a:extLst>
              </p:cNvPr>
              <p:cNvGrpSpPr/>
              <p:nvPr/>
            </p:nvGrpSpPr>
            <p:grpSpPr>
              <a:xfrm>
                <a:off x="9757106" y="4284530"/>
                <a:ext cx="1987024" cy="369334"/>
                <a:chOff x="10113818" y="3241964"/>
                <a:chExt cx="1987024" cy="369334"/>
              </a:xfrm>
            </p:grpSpPr>
            <p:grpSp>
              <p:nvGrpSpPr>
                <p:cNvPr id="40" name="Group 39">
                  <a:extLst>
                    <a:ext uri="{FF2B5EF4-FFF2-40B4-BE49-F238E27FC236}">
                      <a16:creationId xmlns:a16="http://schemas.microsoft.com/office/drawing/2014/main" id="{9492892B-523D-4069-95A8-50D1C9361117}"/>
                    </a:ext>
                  </a:extLst>
                </p:cNvPr>
                <p:cNvGrpSpPr/>
                <p:nvPr/>
              </p:nvGrpSpPr>
              <p:grpSpPr>
                <a:xfrm>
                  <a:off x="10113818" y="3241964"/>
                  <a:ext cx="1679147" cy="369334"/>
                  <a:chOff x="10113818" y="3241964"/>
                  <a:chExt cx="1679147" cy="369334"/>
                </a:xfrm>
              </p:grpSpPr>
              <p:sp>
                <p:nvSpPr>
                  <p:cNvPr id="42" name="TextBox 41">
                    <a:extLst>
                      <a:ext uri="{FF2B5EF4-FFF2-40B4-BE49-F238E27FC236}">
                        <a16:creationId xmlns:a16="http://schemas.microsoft.com/office/drawing/2014/main" id="{973D4C97-5A75-4F26-8B61-3287DA3B1362}"/>
                      </a:ext>
                    </a:extLst>
                  </p:cNvPr>
                  <p:cNvSpPr txBox="1"/>
                  <p:nvPr/>
                </p:nvSpPr>
                <p:spPr>
                  <a:xfrm>
                    <a:off x="10113818" y="3241965"/>
                    <a:ext cx="792475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MY" dirty="0"/>
                      <a:t>2013 - </a:t>
                    </a:r>
                  </a:p>
                </p:txBody>
              </p:sp>
              <p:cxnSp>
                <p:nvCxnSpPr>
                  <p:cNvPr id="43" name="Straight Arrow Connector 42">
                    <a:extLst>
                      <a:ext uri="{FF2B5EF4-FFF2-40B4-BE49-F238E27FC236}">
                        <a16:creationId xmlns:a16="http://schemas.microsoft.com/office/drawing/2014/main" id="{F84D9632-EC8C-4D2A-BD33-51B2E1A2336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10983883" y="3241964"/>
                    <a:ext cx="0" cy="365059"/>
                  </a:xfrm>
                  <a:prstGeom prst="straightConnector1">
                    <a:avLst/>
                  </a:prstGeom>
                  <a:ln>
                    <a:tailEnd type="triangle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44" name="TextBox 43">
                    <a:extLst>
                      <a:ext uri="{FF2B5EF4-FFF2-40B4-BE49-F238E27FC236}">
                        <a16:creationId xmlns:a16="http://schemas.microsoft.com/office/drawing/2014/main" id="{5E7C18F1-8035-44C9-8C6C-093ACC8BC0FF}"/>
                      </a:ext>
                    </a:extLst>
                  </p:cNvPr>
                  <p:cNvSpPr txBox="1"/>
                  <p:nvPr/>
                </p:nvSpPr>
                <p:spPr>
                  <a:xfrm>
                    <a:off x="11000509" y="3241966"/>
                    <a:ext cx="792456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MY" dirty="0"/>
                      <a:t>23.1%</a:t>
                    </a:r>
                  </a:p>
                </p:txBody>
              </p:sp>
            </p:grp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1" name="TextBox 40">
                      <a:extLst>
                        <a:ext uri="{FF2B5EF4-FFF2-40B4-BE49-F238E27FC236}">
                          <a16:creationId xmlns:a16="http://schemas.microsoft.com/office/drawing/2014/main" id="{A4979EC9-26F6-4625-83F6-E0EB3EF06826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1650654" y="3287843"/>
                      <a:ext cx="450188" cy="277576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acc>
                              <m:accPr>
                                <m:chr m:val="̅"/>
                                <m:ctrlPr>
                                  <a:rPr lang="en-MY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sSub>
                                  <m:sSubPr>
                                    <m:ctrlPr>
                                      <a:rPr lang="en-MY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MY" b="0" i="1" smtClean="0">
                                        <a:latin typeface="Cambria Math" panose="02040503050406030204" pitchFamily="18" charset="0"/>
                                      </a:rPr>
                                      <m:t>𝐴𝐸</m:t>
                                    </m:r>
                                  </m:e>
                                  <m:sub>
                                    <m:r>
                                      <a:rPr lang="en-MY" b="0" i="1" smtClean="0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sub>
                                </m:sSub>
                              </m:e>
                            </m:acc>
                          </m:oMath>
                        </m:oMathPara>
                      </a14:m>
                      <a:endParaRPr lang="en-MY" dirty="0"/>
                    </a:p>
                  </p:txBody>
                </p:sp>
              </mc:Choice>
              <mc:Fallback xmlns="">
                <p:sp>
                  <p:nvSpPr>
                    <p:cNvPr id="57" name="TextBox 56">
                      <a:extLst>
                        <a:ext uri="{FF2B5EF4-FFF2-40B4-BE49-F238E27FC236}">
                          <a16:creationId xmlns:a16="http://schemas.microsoft.com/office/drawing/2014/main" id="{031C2F68-9E98-468C-8C39-91113AAACFB9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1650654" y="3287843"/>
                      <a:ext cx="450188" cy="277576"/>
                    </a:xfrm>
                    <a:prstGeom prst="rect">
                      <a:avLst/>
                    </a:prstGeom>
                    <a:blipFill>
                      <a:blip r:embed="rId12"/>
                      <a:stretch>
                        <a:fillRect l="-12329" r="-4110" b="-17778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MY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</p:grp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1E6C8F40-44EC-43F1-9D7A-DB200C0CF005}"/>
                </a:ext>
              </a:extLst>
            </p:cNvPr>
            <p:cNvGrpSpPr/>
            <p:nvPr/>
          </p:nvGrpSpPr>
          <p:grpSpPr>
            <a:xfrm>
              <a:off x="4039476" y="2761383"/>
              <a:ext cx="1435180" cy="369909"/>
              <a:chOff x="10215387" y="2486824"/>
              <a:chExt cx="1435180" cy="369909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5" name="TextBox 34">
                    <a:extLst>
                      <a:ext uri="{FF2B5EF4-FFF2-40B4-BE49-F238E27FC236}">
                        <a16:creationId xmlns:a16="http://schemas.microsoft.com/office/drawing/2014/main" id="{A83852E2-B7EE-408D-BDAB-4DE4D21A0BD4}"/>
                      </a:ext>
                    </a:extLst>
                  </p:cNvPr>
                  <p:cNvSpPr txBox="1"/>
                  <p:nvPr/>
                </p:nvSpPr>
                <p:spPr>
                  <a:xfrm>
                    <a:off x="10215387" y="2550062"/>
                    <a:ext cx="442172" cy="277576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acc>
                            <m:accPr>
                              <m:chr m:val="̅"/>
                              <m:ctrlPr>
                                <a:rPr lang="en-MY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n-MY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MY" b="0" i="1" smtClean="0">
                                      <a:latin typeface="Cambria Math" panose="02040503050406030204" pitchFamily="18" charset="0"/>
                                    </a:rPr>
                                    <m:t>𝐶𝐸</m:t>
                                  </m:r>
                                </m:e>
                                <m:sub>
                                  <m:r>
                                    <a:rPr lang="en-MY" b="0" i="1" smtClean="0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sub>
                              </m:sSub>
                            </m:e>
                          </m:acc>
                        </m:oMath>
                      </m:oMathPara>
                    </a14:m>
                    <a:endParaRPr lang="en-MY" dirty="0"/>
                  </a:p>
                </p:txBody>
              </p:sp>
            </mc:Choice>
            <mc:Fallback xmlns="">
              <p:sp>
                <p:nvSpPr>
                  <p:cNvPr id="62" name="TextBox 61">
                    <a:extLst>
                      <a:ext uri="{FF2B5EF4-FFF2-40B4-BE49-F238E27FC236}">
                        <a16:creationId xmlns:a16="http://schemas.microsoft.com/office/drawing/2014/main" id="{AD48FFEC-E743-4656-AA01-8861FA80045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215387" y="2550062"/>
                    <a:ext cx="442172" cy="277576"/>
                  </a:xfrm>
                  <a:prstGeom prst="rect">
                    <a:avLst/>
                  </a:prstGeom>
                  <a:blipFill>
                    <a:blip r:embed="rId13"/>
                    <a:stretch>
                      <a:fillRect l="-10959" r="-4110" b="-17391"/>
                    </a:stretch>
                  </a:blipFill>
                </p:spPr>
                <p:txBody>
                  <a:bodyPr/>
                  <a:lstStyle/>
                  <a:p>
                    <a:r>
                      <a:rPr lang="en-MY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6" name="Rectangle 35">
                    <a:extLst>
                      <a:ext uri="{FF2B5EF4-FFF2-40B4-BE49-F238E27FC236}">
                        <a16:creationId xmlns:a16="http://schemas.microsoft.com/office/drawing/2014/main" id="{C36B2760-D492-44DF-A861-890837B9E52D}"/>
                      </a:ext>
                    </a:extLst>
                  </p:cNvPr>
                  <p:cNvSpPr/>
                  <p:nvPr/>
                </p:nvSpPr>
                <p:spPr>
                  <a:xfrm>
                    <a:off x="10727686" y="2486824"/>
                    <a:ext cx="922881" cy="369909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MY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a:rPr lang="en-MY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acc>
                            <m:accPr>
                              <m:chr m:val="̅"/>
                              <m:ctrlPr>
                                <a:rPr lang="en-MY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n-MY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MY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𝐶</m:t>
                                  </m:r>
                                  <m:r>
                                    <a:rPr lang="en-MY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n-MY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𝑇</m:t>
                                  </m:r>
                                </m:sub>
                              </m:sSub>
                            </m:e>
                          </m:acc>
                        </m:oMath>
                      </m:oMathPara>
                    </a14:m>
                    <a:endParaRPr lang="en-MY" dirty="0"/>
                  </a:p>
                </p:txBody>
              </p:sp>
            </mc:Choice>
            <mc:Fallback xmlns="">
              <p:sp>
                <p:nvSpPr>
                  <p:cNvPr id="63" name="Rectangle 62">
                    <a:extLst>
                      <a:ext uri="{FF2B5EF4-FFF2-40B4-BE49-F238E27FC236}">
                        <a16:creationId xmlns:a16="http://schemas.microsoft.com/office/drawing/2014/main" id="{9B19C5C3-1943-4D49-BD88-961440C8E41D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27686" y="2486824"/>
                    <a:ext cx="922881" cy="369909"/>
                  </a:xfrm>
                  <a:prstGeom prst="rect">
                    <a:avLst/>
                  </a:prstGeom>
                  <a:blipFill>
                    <a:blip r:embed="rId1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MY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18BFFF36-D521-47ED-8B9D-B74388576F00}"/>
              </a:ext>
            </a:extLst>
          </p:cNvPr>
          <p:cNvGrpSpPr/>
          <p:nvPr/>
        </p:nvGrpSpPr>
        <p:grpSpPr>
          <a:xfrm>
            <a:off x="7843807" y="2621567"/>
            <a:ext cx="2808390" cy="3142235"/>
            <a:chOff x="6413990" y="2621567"/>
            <a:chExt cx="2808390" cy="3849132"/>
          </a:xfrm>
        </p:grpSpPr>
        <p:sp>
          <p:nvSpPr>
            <p:cNvPr id="58" name="Rectangle: Rounded Corners 57">
              <a:extLst>
                <a:ext uri="{FF2B5EF4-FFF2-40B4-BE49-F238E27FC236}">
                  <a16:creationId xmlns:a16="http://schemas.microsoft.com/office/drawing/2014/main" id="{205E275D-DA3A-4CCC-AD07-505C1B0E86A5}"/>
                </a:ext>
              </a:extLst>
            </p:cNvPr>
            <p:cNvSpPr/>
            <p:nvPr/>
          </p:nvSpPr>
          <p:spPr>
            <a:xfrm>
              <a:off x="6413990" y="2621567"/>
              <a:ext cx="2808390" cy="3849132"/>
            </a:xfrm>
            <a:prstGeom prst="round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MY" sz="1400" dirty="0"/>
            </a:p>
          </p:txBody>
        </p:sp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3594CDFB-8801-445E-8D42-D3712BFEDE2D}"/>
                </a:ext>
              </a:extLst>
            </p:cNvPr>
            <p:cNvGrpSpPr/>
            <p:nvPr/>
          </p:nvGrpSpPr>
          <p:grpSpPr>
            <a:xfrm>
              <a:off x="7351001" y="2824621"/>
              <a:ext cx="1356661" cy="369332"/>
              <a:chOff x="9667568" y="3554581"/>
              <a:chExt cx="1356661" cy="36933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2" name="TextBox 71">
                    <a:extLst>
                      <a:ext uri="{FF2B5EF4-FFF2-40B4-BE49-F238E27FC236}">
                        <a16:creationId xmlns:a16="http://schemas.microsoft.com/office/drawing/2014/main" id="{CEECFA65-1C0A-45A4-AFBE-FE9AD71E1941}"/>
                      </a:ext>
                    </a:extLst>
                  </p:cNvPr>
                  <p:cNvSpPr txBox="1"/>
                  <p:nvPr/>
                </p:nvSpPr>
                <p:spPr>
                  <a:xfrm>
                    <a:off x="9667568" y="3592528"/>
                    <a:ext cx="459293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acc>
                            <m:accPr>
                              <m:chr m:val="̅"/>
                              <m:ctrlPr>
                                <a:rPr lang="en-MY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n-MY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MY" b="0" i="1" smtClean="0">
                                      <a:latin typeface="Cambria Math" panose="02040503050406030204" pitchFamily="18" charset="0"/>
                                    </a:rPr>
                                    <m:t>𝑅𝐸</m:t>
                                  </m:r>
                                </m:e>
                                <m:sub>
                                  <m:r>
                                    <a:rPr lang="en-MY" b="0" i="1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b>
                              </m:sSub>
                            </m:e>
                          </m:acc>
                        </m:oMath>
                      </m:oMathPara>
                    </a14:m>
                    <a:endParaRPr lang="en-MY" dirty="0"/>
                  </a:p>
                </p:txBody>
              </p:sp>
            </mc:Choice>
            <mc:Fallback xmlns="">
              <p:sp>
                <p:nvSpPr>
                  <p:cNvPr id="66" name="TextBox 65">
                    <a:extLst>
                      <a:ext uri="{FF2B5EF4-FFF2-40B4-BE49-F238E27FC236}">
                        <a16:creationId xmlns:a16="http://schemas.microsoft.com/office/drawing/2014/main" id="{B8ECA3DA-E391-47E0-94DD-11D1F1AA3E7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667568" y="3592528"/>
                    <a:ext cx="459293" cy="276999"/>
                  </a:xfrm>
                  <a:prstGeom prst="rect">
                    <a:avLst/>
                  </a:prstGeom>
                  <a:blipFill>
                    <a:blip r:embed="rId15"/>
                    <a:stretch>
                      <a:fillRect l="-10526" r="-3947" b="-15556"/>
                    </a:stretch>
                  </a:blipFill>
                </p:spPr>
                <p:txBody>
                  <a:bodyPr/>
                  <a:lstStyle/>
                  <a:p>
                    <a:r>
                      <a:rPr lang="en-MY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3" name="Rectangle 72">
                    <a:extLst>
                      <a:ext uri="{FF2B5EF4-FFF2-40B4-BE49-F238E27FC236}">
                        <a16:creationId xmlns:a16="http://schemas.microsoft.com/office/drawing/2014/main" id="{0D4AC1D2-3074-4288-9337-DC5F6E358E84}"/>
                      </a:ext>
                    </a:extLst>
                  </p:cNvPr>
                  <p:cNvSpPr/>
                  <p:nvPr/>
                </p:nvSpPr>
                <p:spPr>
                  <a:xfrm>
                    <a:off x="10099232" y="3554581"/>
                    <a:ext cx="924997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MY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&gt; </m:t>
                          </m:r>
                          <m:acc>
                            <m:accPr>
                              <m:chr m:val="̅"/>
                              <m:ctrlPr>
                                <a:rPr lang="en-MY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n-MY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MY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𝑅</m:t>
                                  </m:r>
                                  <m:r>
                                    <a:rPr lang="en-MY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n-MY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𝐶</m:t>
                                  </m:r>
                                </m:sub>
                              </m:sSub>
                            </m:e>
                          </m:acc>
                        </m:oMath>
                      </m:oMathPara>
                    </a14:m>
                    <a:endParaRPr lang="en-MY" dirty="0"/>
                  </a:p>
                </p:txBody>
              </p:sp>
            </mc:Choice>
            <mc:Fallback xmlns="">
              <p:sp>
                <p:nvSpPr>
                  <p:cNvPr id="67" name="Rectangle 66">
                    <a:extLst>
                      <a:ext uri="{FF2B5EF4-FFF2-40B4-BE49-F238E27FC236}">
                        <a16:creationId xmlns:a16="http://schemas.microsoft.com/office/drawing/2014/main" id="{78E41BF2-07B4-4D9F-8951-2A3A915A5BA1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099232" y="3554581"/>
                    <a:ext cx="924997" cy="369332"/>
                  </a:xfrm>
                  <a:prstGeom prst="rect">
                    <a:avLst/>
                  </a:prstGeom>
                  <a:blipFill>
                    <a:blip r:embed="rId1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MY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ED6B7D5E-FE72-41A4-A551-C286105F2A03}"/>
                </a:ext>
              </a:extLst>
            </p:cNvPr>
            <p:cNvGrpSpPr/>
            <p:nvPr/>
          </p:nvGrpSpPr>
          <p:grpSpPr>
            <a:xfrm>
              <a:off x="6881887" y="3754813"/>
              <a:ext cx="1996129" cy="369334"/>
              <a:chOff x="10113818" y="3241964"/>
              <a:chExt cx="1996129" cy="369334"/>
            </a:xfrm>
          </p:grpSpPr>
          <p:grpSp>
            <p:nvGrpSpPr>
              <p:cNvPr id="67" name="Group 66">
                <a:extLst>
                  <a:ext uri="{FF2B5EF4-FFF2-40B4-BE49-F238E27FC236}">
                    <a16:creationId xmlns:a16="http://schemas.microsoft.com/office/drawing/2014/main" id="{83AE853A-D592-42EC-B19B-BD7D649188E5}"/>
                  </a:ext>
                </a:extLst>
              </p:cNvPr>
              <p:cNvGrpSpPr/>
              <p:nvPr/>
            </p:nvGrpSpPr>
            <p:grpSpPr>
              <a:xfrm>
                <a:off x="10113818" y="3241964"/>
                <a:ext cx="1679147" cy="369334"/>
                <a:chOff x="10113818" y="3241964"/>
                <a:chExt cx="1679147" cy="369334"/>
              </a:xfrm>
            </p:grpSpPr>
            <p:sp>
              <p:nvSpPr>
                <p:cNvPr id="69" name="TextBox 68">
                  <a:extLst>
                    <a:ext uri="{FF2B5EF4-FFF2-40B4-BE49-F238E27FC236}">
                      <a16:creationId xmlns:a16="http://schemas.microsoft.com/office/drawing/2014/main" id="{5A9AECF3-8B6F-489D-AEB0-C8F804F69743}"/>
                    </a:ext>
                  </a:extLst>
                </p:cNvPr>
                <p:cNvSpPr txBox="1"/>
                <p:nvPr/>
              </p:nvSpPr>
              <p:spPr>
                <a:xfrm>
                  <a:off x="10113818" y="3241965"/>
                  <a:ext cx="792475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MY" dirty="0"/>
                    <a:t>2009 - </a:t>
                  </a:r>
                </a:p>
              </p:txBody>
            </p:sp>
            <p:cxnSp>
              <p:nvCxnSpPr>
                <p:cNvPr id="70" name="Straight Arrow Connector 69">
                  <a:extLst>
                    <a:ext uri="{FF2B5EF4-FFF2-40B4-BE49-F238E27FC236}">
                      <a16:creationId xmlns:a16="http://schemas.microsoft.com/office/drawing/2014/main" id="{933D1EE7-B4FC-43F8-A35F-B1D399C01A7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0983883" y="3241964"/>
                  <a:ext cx="0" cy="365059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71" name="TextBox 70">
                  <a:extLst>
                    <a:ext uri="{FF2B5EF4-FFF2-40B4-BE49-F238E27FC236}">
                      <a16:creationId xmlns:a16="http://schemas.microsoft.com/office/drawing/2014/main" id="{C10087C2-6443-421E-9012-68BE75E932F1}"/>
                    </a:ext>
                  </a:extLst>
                </p:cNvPr>
                <p:cNvSpPr txBox="1"/>
                <p:nvPr/>
              </p:nvSpPr>
              <p:spPr>
                <a:xfrm>
                  <a:off x="11000509" y="3241966"/>
                  <a:ext cx="79245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MY" dirty="0"/>
                    <a:t>32%</a:t>
                  </a:r>
                </a:p>
              </p:txBody>
            </p: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8" name="TextBox 67">
                    <a:extLst>
                      <a:ext uri="{FF2B5EF4-FFF2-40B4-BE49-F238E27FC236}">
                        <a16:creationId xmlns:a16="http://schemas.microsoft.com/office/drawing/2014/main" id="{4C66EDC0-8152-4B8B-9453-51B4B7B6392E}"/>
                      </a:ext>
                    </a:extLst>
                  </p:cNvPr>
                  <p:cNvSpPr txBox="1"/>
                  <p:nvPr/>
                </p:nvSpPr>
                <p:spPr>
                  <a:xfrm>
                    <a:off x="11650654" y="3287843"/>
                    <a:ext cx="459293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acc>
                            <m:accPr>
                              <m:chr m:val="̅"/>
                              <m:ctrlPr>
                                <a:rPr lang="en-MY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n-MY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MY" b="0" i="1" smtClean="0">
                                      <a:latin typeface="Cambria Math" panose="02040503050406030204" pitchFamily="18" charset="0"/>
                                    </a:rPr>
                                    <m:t>𝑅𝐸</m:t>
                                  </m:r>
                                </m:e>
                                <m:sub>
                                  <m:r>
                                    <a:rPr lang="en-MY" b="0" i="1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b>
                              </m:sSub>
                            </m:e>
                          </m:acc>
                        </m:oMath>
                      </m:oMathPara>
                    </a14:m>
                    <a:endParaRPr lang="en-MY" dirty="0"/>
                  </a:p>
                </p:txBody>
              </p:sp>
            </mc:Choice>
            <mc:Fallback xmlns="">
              <p:sp>
                <p:nvSpPr>
                  <p:cNvPr id="70" name="TextBox 69">
                    <a:extLst>
                      <a:ext uri="{FF2B5EF4-FFF2-40B4-BE49-F238E27FC236}">
                        <a16:creationId xmlns:a16="http://schemas.microsoft.com/office/drawing/2014/main" id="{89D278D7-84E9-4252-952A-6ED2ED7FB21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1650654" y="3287843"/>
                    <a:ext cx="459293" cy="276999"/>
                  </a:xfrm>
                  <a:prstGeom prst="rect">
                    <a:avLst/>
                  </a:prstGeom>
                  <a:blipFill>
                    <a:blip r:embed="rId17"/>
                    <a:stretch>
                      <a:fillRect l="-12000" r="-4000" b="-15217"/>
                    </a:stretch>
                  </a:blipFill>
                </p:spPr>
                <p:txBody>
                  <a:bodyPr/>
                  <a:lstStyle/>
                  <a:p>
                    <a:r>
                      <a:rPr lang="en-MY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C5B44DB8-E8DF-4EF2-9F16-424C3C7C7A06}"/>
                </a:ext>
              </a:extLst>
            </p:cNvPr>
            <p:cNvGrpSpPr/>
            <p:nvPr/>
          </p:nvGrpSpPr>
          <p:grpSpPr>
            <a:xfrm>
              <a:off x="6909581" y="4762375"/>
              <a:ext cx="1996129" cy="369334"/>
              <a:chOff x="10113818" y="3241964"/>
              <a:chExt cx="1996129" cy="369334"/>
            </a:xfrm>
          </p:grpSpPr>
          <p:grpSp>
            <p:nvGrpSpPr>
              <p:cNvPr id="62" name="Group 61">
                <a:extLst>
                  <a:ext uri="{FF2B5EF4-FFF2-40B4-BE49-F238E27FC236}">
                    <a16:creationId xmlns:a16="http://schemas.microsoft.com/office/drawing/2014/main" id="{2EE8DD4C-7523-4D6F-92EA-D088C9E7F4A4}"/>
                  </a:ext>
                </a:extLst>
              </p:cNvPr>
              <p:cNvGrpSpPr/>
              <p:nvPr/>
            </p:nvGrpSpPr>
            <p:grpSpPr>
              <a:xfrm>
                <a:off x="10113818" y="3241964"/>
                <a:ext cx="1679147" cy="369334"/>
                <a:chOff x="10113818" y="3241964"/>
                <a:chExt cx="1679147" cy="369334"/>
              </a:xfrm>
            </p:grpSpPr>
            <p:sp>
              <p:nvSpPr>
                <p:cNvPr id="64" name="TextBox 63">
                  <a:extLst>
                    <a:ext uri="{FF2B5EF4-FFF2-40B4-BE49-F238E27FC236}">
                      <a16:creationId xmlns:a16="http://schemas.microsoft.com/office/drawing/2014/main" id="{9DF2BF4E-FB79-4B5E-9931-1048B6BF2D99}"/>
                    </a:ext>
                  </a:extLst>
                </p:cNvPr>
                <p:cNvSpPr txBox="1"/>
                <p:nvPr/>
              </p:nvSpPr>
              <p:spPr>
                <a:xfrm>
                  <a:off x="10113818" y="3241965"/>
                  <a:ext cx="792475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MY" dirty="0"/>
                    <a:t>2010 - </a:t>
                  </a:r>
                </a:p>
              </p:txBody>
            </p:sp>
            <p:cxnSp>
              <p:nvCxnSpPr>
                <p:cNvPr id="65" name="Straight Arrow Connector 64">
                  <a:extLst>
                    <a:ext uri="{FF2B5EF4-FFF2-40B4-BE49-F238E27FC236}">
                      <a16:creationId xmlns:a16="http://schemas.microsoft.com/office/drawing/2014/main" id="{F6596041-05E3-408B-9B0F-C7D0F8FB208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0983883" y="3241964"/>
                  <a:ext cx="0" cy="365059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6" name="TextBox 65">
                  <a:extLst>
                    <a:ext uri="{FF2B5EF4-FFF2-40B4-BE49-F238E27FC236}">
                      <a16:creationId xmlns:a16="http://schemas.microsoft.com/office/drawing/2014/main" id="{2EA9642B-10B4-4C65-8399-211F457FD785}"/>
                    </a:ext>
                  </a:extLst>
                </p:cNvPr>
                <p:cNvSpPr txBox="1"/>
                <p:nvPr/>
              </p:nvSpPr>
              <p:spPr>
                <a:xfrm>
                  <a:off x="11000509" y="3241966"/>
                  <a:ext cx="79245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MY" dirty="0"/>
                    <a:t>23%</a:t>
                  </a:r>
                </a:p>
              </p:txBody>
            </p: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3" name="TextBox 62">
                    <a:extLst>
                      <a:ext uri="{FF2B5EF4-FFF2-40B4-BE49-F238E27FC236}">
                        <a16:creationId xmlns:a16="http://schemas.microsoft.com/office/drawing/2014/main" id="{15BF4F2B-DBFF-4126-AE0D-99A7878A213C}"/>
                      </a:ext>
                    </a:extLst>
                  </p:cNvPr>
                  <p:cNvSpPr txBox="1"/>
                  <p:nvPr/>
                </p:nvSpPr>
                <p:spPr>
                  <a:xfrm>
                    <a:off x="11650654" y="3287843"/>
                    <a:ext cx="459293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acc>
                            <m:accPr>
                              <m:chr m:val="̅"/>
                              <m:ctrlPr>
                                <a:rPr lang="en-MY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n-MY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MY" b="0" i="1" smtClean="0">
                                      <a:latin typeface="Cambria Math" panose="02040503050406030204" pitchFamily="18" charset="0"/>
                                    </a:rPr>
                                    <m:t>𝑅𝐸</m:t>
                                  </m:r>
                                </m:e>
                                <m:sub>
                                  <m:r>
                                    <a:rPr lang="en-MY" b="0" i="1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b>
                              </m:sSub>
                            </m:e>
                          </m:acc>
                        </m:oMath>
                      </m:oMathPara>
                    </a14:m>
                    <a:endParaRPr lang="en-MY" dirty="0"/>
                  </a:p>
                </p:txBody>
              </p:sp>
            </mc:Choice>
            <mc:Fallback xmlns="">
              <p:sp>
                <p:nvSpPr>
                  <p:cNvPr id="76" name="TextBox 75">
                    <a:extLst>
                      <a:ext uri="{FF2B5EF4-FFF2-40B4-BE49-F238E27FC236}">
                        <a16:creationId xmlns:a16="http://schemas.microsoft.com/office/drawing/2014/main" id="{4604E4E4-F8D1-475A-8E5A-211B2727784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1650654" y="3287843"/>
                    <a:ext cx="459293" cy="276999"/>
                  </a:xfrm>
                  <a:prstGeom prst="rect">
                    <a:avLst/>
                  </a:prstGeom>
                  <a:blipFill>
                    <a:blip r:embed="rId18"/>
                    <a:stretch>
                      <a:fillRect l="-10667" r="-5333" b="-15556"/>
                    </a:stretch>
                  </a:blipFill>
                </p:spPr>
                <p:txBody>
                  <a:bodyPr/>
                  <a:lstStyle/>
                  <a:p>
                    <a:r>
                      <a:rPr lang="en-MY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1ADFCDC8-9A82-45FF-A473-BCCFF9D94BC8}"/>
              </a:ext>
            </a:extLst>
          </p:cNvPr>
          <p:cNvGrpSpPr/>
          <p:nvPr/>
        </p:nvGrpSpPr>
        <p:grpSpPr>
          <a:xfrm>
            <a:off x="3415869" y="6092450"/>
            <a:ext cx="6293210" cy="443886"/>
            <a:chOff x="-1364343" y="4669417"/>
            <a:chExt cx="5109029" cy="443886"/>
          </a:xfrm>
        </p:grpSpPr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7BA1EBC8-62E5-4A7E-BB73-D6E7C32852A9}"/>
                </a:ext>
              </a:extLst>
            </p:cNvPr>
            <p:cNvSpPr txBox="1"/>
            <p:nvPr/>
          </p:nvSpPr>
          <p:spPr>
            <a:xfrm>
              <a:off x="-1364343" y="4700194"/>
              <a:ext cx="1304645" cy="30777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2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MY" sz="1400" dirty="0"/>
                <a:t>Size Efficiency</a:t>
              </a:r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2F5F3BC6-D991-4161-9260-E3D49399A0F3}"/>
                </a:ext>
              </a:extLst>
            </p:cNvPr>
            <p:cNvSpPr txBox="1"/>
            <p:nvPr/>
          </p:nvSpPr>
          <p:spPr>
            <a:xfrm>
              <a:off x="1139226" y="4669417"/>
              <a:ext cx="2605460" cy="369332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MY" dirty="0"/>
                <a:t>Financial Resilience</a:t>
              </a:r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20C2F644-6769-45FF-8CF9-801B9264F8B4}"/>
                </a:ext>
              </a:extLst>
            </p:cNvPr>
            <p:cNvSpPr txBox="1"/>
            <p:nvPr/>
          </p:nvSpPr>
          <p:spPr>
            <a:xfrm>
              <a:off x="189023" y="4743971"/>
              <a:ext cx="44756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MY" dirty="0"/>
                <a:t>+</a:t>
              </a:r>
              <a:r>
                <a:rPr lang="en-MY" dirty="0" err="1"/>
                <a:t>ve</a:t>
              </a:r>
              <a:endParaRPr lang="en-MY" dirty="0"/>
            </a:p>
          </p:txBody>
        </p:sp>
        <p:cxnSp>
          <p:nvCxnSpPr>
            <p:cNvPr id="78" name="Straight Arrow Connector 77">
              <a:extLst>
                <a:ext uri="{FF2B5EF4-FFF2-40B4-BE49-F238E27FC236}">
                  <a16:creationId xmlns:a16="http://schemas.microsoft.com/office/drawing/2014/main" id="{FDEA9DA8-5A5D-4C60-B7A4-6DE50D062967}"/>
                </a:ext>
              </a:extLst>
            </p:cNvPr>
            <p:cNvCxnSpPr>
              <a:cxnSpLocks/>
              <a:stCxn id="75" idx="3"/>
              <a:endCxn id="76" idx="1"/>
            </p:cNvCxnSpPr>
            <p:nvPr/>
          </p:nvCxnSpPr>
          <p:spPr>
            <a:xfrm>
              <a:off x="-59698" y="4854083"/>
              <a:ext cx="1198924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393682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B26BF9-BB7A-4638-9682-84FD815967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018713" cy="1752599"/>
          </a:xfrm>
          <a:prstGeom prst="homePlat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MY" sz="3200" dirty="0"/>
              <a:t>How efficiency can be maximized</a:t>
            </a:r>
          </a:p>
        </p:txBody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B51A133A-CF0A-4662-9677-583C3E8104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37730" y="2204662"/>
            <a:ext cx="10018713" cy="3158448"/>
          </a:xfrm>
        </p:spPr>
        <p:txBody>
          <a:bodyPr/>
          <a:lstStyle/>
          <a:p>
            <a:r>
              <a:rPr lang="en-MY" dirty="0"/>
              <a:t>Proper actuarial valuations</a:t>
            </a:r>
          </a:p>
          <a:p>
            <a:r>
              <a:rPr lang="en-MY" dirty="0"/>
              <a:t>Innovative investments</a:t>
            </a:r>
          </a:p>
          <a:p>
            <a:r>
              <a:rPr lang="en-MY" dirty="0"/>
              <a:t>Input minimization</a:t>
            </a:r>
          </a:p>
          <a:p>
            <a:r>
              <a:rPr lang="en-MY" dirty="0"/>
              <a:t>Optimum size of the Takaful firm</a:t>
            </a:r>
          </a:p>
        </p:txBody>
      </p:sp>
    </p:spTree>
    <p:extLst>
      <p:ext uri="{BB962C8B-B14F-4D97-AF65-F5344CB8AC3E}">
        <p14:creationId xmlns:p14="http://schemas.microsoft.com/office/powerpoint/2010/main" val="195676890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TM03457496[[fn=Parallax]]</Template>
  <TotalTime>1356</TotalTime>
  <Words>236</Words>
  <Application>Microsoft Office PowerPoint</Application>
  <PresentationFormat>Widescreen</PresentationFormat>
  <Paragraphs>86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Cambria Math</vt:lpstr>
      <vt:lpstr>Century Gothic</vt:lpstr>
      <vt:lpstr>Corbel</vt:lpstr>
      <vt:lpstr>Parallax</vt:lpstr>
      <vt:lpstr>Resilience of Takaful</vt:lpstr>
      <vt:lpstr>TABARRU</vt:lpstr>
      <vt:lpstr>EFFICIENCY</vt:lpstr>
      <vt:lpstr>MEASUREMENTS OF EFFICIENCY</vt:lpstr>
      <vt:lpstr>TAKAFUL OPERATORS CAN BE MORE EFFICIENT THAN CONVENTIONAL INSURERS</vt:lpstr>
      <vt:lpstr>How efficiency can be maximized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Resilience of Takaful</dc:title>
  <dc:creator>Huda Yussuf</dc:creator>
  <cp:lastModifiedBy>Huda Yussuf</cp:lastModifiedBy>
  <cp:revision>29</cp:revision>
  <dcterms:created xsi:type="dcterms:W3CDTF">2021-07-06T09:03:10Z</dcterms:created>
  <dcterms:modified xsi:type="dcterms:W3CDTF">2021-07-07T07:39:23Z</dcterms:modified>
</cp:coreProperties>
</file>